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9" r:id="rId4"/>
    <p:sldId id="273" r:id="rId5"/>
    <p:sldId id="266" r:id="rId6"/>
    <p:sldId id="286" r:id="rId7"/>
    <p:sldId id="295" r:id="rId8"/>
    <p:sldId id="297" r:id="rId9"/>
    <p:sldId id="298" r:id="rId10"/>
    <p:sldId id="300" r:id="rId11"/>
    <p:sldId id="301" r:id="rId12"/>
    <p:sldId id="302" r:id="rId13"/>
    <p:sldId id="303" r:id="rId14"/>
    <p:sldId id="304" r:id="rId15"/>
    <p:sldId id="306" r:id="rId16"/>
    <p:sldId id="307" r:id="rId17"/>
    <p:sldId id="310" r:id="rId18"/>
    <p:sldId id="311" r:id="rId19"/>
    <p:sldId id="312" r:id="rId20"/>
    <p:sldId id="294" r:id="rId21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65" autoAdjust="0"/>
  </p:normalViewPr>
  <p:slideViewPr>
    <p:cSldViewPr>
      <p:cViewPr varScale="1">
        <p:scale>
          <a:sx n="72" d="100"/>
          <a:sy n="72" d="100"/>
        </p:scale>
        <p:origin x="-147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6" y="78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5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5888B-3506-4168-9DE2-2467C83BB42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B22247-9BB2-429B-AED5-166954A94ED6}">
      <dgm:prSet phldrT="[Текст]"/>
      <dgm:spPr/>
      <dgm:t>
        <a:bodyPr/>
        <a:lstStyle/>
        <a:p>
          <a:r>
            <a:rPr lang="ru-RU" dirty="0"/>
            <a:t>СБОР И АНАЛИЗ</a:t>
          </a:r>
          <a:r>
            <a:rPr lang="en-US" dirty="0"/>
            <a:t> </a:t>
          </a:r>
          <a:r>
            <a:rPr lang="ru-RU" dirty="0"/>
            <a:t>ИНФОРМАЦИИ</a:t>
          </a:r>
        </a:p>
      </dgm:t>
    </dgm:pt>
    <dgm:pt modelId="{10995426-4433-42EE-90EB-A43446B4139F}" type="parTrans" cxnId="{2BC404CA-7AFD-4C82-B914-498EB4075074}">
      <dgm:prSet/>
      <dgm:spPr/>
      <dgm:t>
        <a:bodyPr/>
        <a:lstStyle/>
        <a:p>
          <a:endParaRPr lang="ru-RU"/>
        </a:p>
      </dgm:t>
    </dgm:pt>
    <dgm:pt modelId="{6D41A069-3C44-4570-AC22-F44551891ABB}" type="sibTrans" cxnId="{2BC404CA-7AFD-4C82-B914-498EB4075074}">
      <dgm:prSet/>
      <dgm:spPr/>
      <dgm:t>
        <a:bodyPr/>
        <a:lstStyle/>
        <a:p>
          <a:endParaRPr lang="ru-RU"/>
        </a:p>
      </dgm:t>
    </dgm:pt>
    <dgm:pt modelId="{6ABD67B7-7510-40A5-A392-684BA5C77F31}">
      <dgm:prSet phldrT="[Текст]" custT="1"/>
      <dgm:spPr/>
      <dgm:t>
        <a:bodyPr/>
        <a:lstStyle/>
        <a:p>
          <a:r>
            <a:rPr lang="ru-RU" sz="1400" dirty="0">
              <a:latin typeface="+mn-lt"/>
            </a:rPr>
            <a:t>Содержание работы выражается в сопоставлении вектора развития банка и вектора развития регулирования</a:t>
          </a:r>
        </a:p>
      </dgm:t>
    </dgm:pt>
    <dgm:pt modelId="{D8B92779-525E-4390-A774-5F923C5D590B}" type="parTrans" cxnId="{CE7C1B8F-536F-4683-BD8A-23A60BDC08D8}">
      <dgm:prSet/>
      <dgm:spPr/>
      <dgm:t>
        <a:bodyPr/>
        <a:lstStyle/>
        <a:p>
          <a:endParaRPr lang="ru-RU"/>
        </a:p>
      </dgm:t>
    </dgm:pt>
    <dgm:pt modelId="{DDA8F2AC-1DC9-405C-800F-B29E8111886D}" type="sibTrans" cxnId="{CE7C1B8F-536F-4683-BD8A-23A60BDC08D8}">
      <dgm:prSet/>
      <dgm:spPr/>
      <dgm:t>
        <a:bodyPr/>
        <a:lstStyle/>
        <a:p>
          <a:endParaRPr lang="ru-RU"/>
        </a:p>
      </dgm:t>
    </dgm:pt>
    <dgm:pt modelId="{6DB09EFD-D53A-472A-9AA7-7056CDAA5629}">
      <dgm:prSet phldrT="[Текст]"/>
      <dgm:spPr/>
      <dgm:t>
        <a:bodyPr/>
        <a:lstStyle/>
        <a:p>
          <a:r>
            <a:rPr lang="ru-RU" dirty="0"/>
            <a:t>ВНУТРЕНЕЕ ОБСУЖДЕНИЕ</a:t>
          </a:r>
        </a:p>
      </dgm:t>
    </dgm:pt>
    <dgm:pt modelId="{24660B83-FDB4-4C3D-9E67-6B8F6D5C7BC2}" type="parTrans" cxnId="{19B07F1E-7F82-40A7-BAF7-5A3DCECC1FD9}">
      <dgm:prSet/>
      <dgm:spPr/>
      <dgm:t>
        <a:bodyPr/>
        <a:lstStyle/>
        <a:p>
          <a:endParaRPr lang="ru-RU"/>
        </a:p>
      </dgm:t>
    </dgm:pt>
    <dgm:pt modelId="{3E996FB1-84A4-4ADB-931C-96A318B81C86}" type="sibTrans" cxnId="{19B07F1E-7F82-40A7-BAF7-5A3DCECC1FD9}">
      <dgm:prSet/>
      <dgm:spPr/>
      <dgm:t>
        <a:bodyPr/>
        <a:lstStyle/>
        <a:p>
          <a:endParaRPr lang="ru-RU"/>
        </a:p>
      </dgm:t>
    </dgm:pt>
    <dgm:pt modelId="{867F3884-5504-45B5-BA39-58EC085695D9}">
      <dgm:prSet phldrT="[Текст]" custT="1"/>
      <dgm:spPr/>
      <dgm:t>
        <a:bodyPr/>
        <a:lstStyle/>
        <a:p>
          <a:r>
            <a:rPr lang="ru-RU" sz="1400" dirty="0">
              <a:latin typeface="+mn-lt"/>
            </a:rPr>
            <a:t>Стратегическая сессия для подготовки банковских инициатив и координации подходов</a:t>
          </a:r>
        </a:p>
      </dgm:t>
    </dgm:pt>
    <dgm:pt modelId="{D1139431-E9E3-4651-8FB8-D2C43F252B98}" type="parTrans" cxnId="{23421FDE-A31B-4927-9371-7F01173E53CA}">
      <dgm:prSet/>
      <dgm:spPr/>
      <dgm:t>
        <a:bodyPr/>
        <a:lstStyle/>
        <a:p>
          <a:endParaRPr lang="ru-RU"/>
        </a:p>
      </dgm:t>
    </dgm:pt>
    <dgm:pt modelId="{721278AD-8EB4-40A1-844C-A43AF301812C}" type="sibTrans" cxnId="{23421FDE-A31B-4927-9371-7F01173E53CA}">
      <dgm:prSet/>
      <dgm:spPr/>
      <dgm:t>
        <a:bodyPr/>
        <a:lstStyle/>
        <a:p>
          <a:endParaRPr lang="ru-RU"/>
        </a:p>
      </dgm:t>
    </dgm:pt>
    <dgm:pt modelId="{73088B39-F200-4FE5-A0E3-2233FDA0B1AD}">
      <dgm:prSet phldrT="[Текст]"/>
      <dgm:spPr/>
      <dgm:t>
        <a:bodyPr/>
        <a:lstStyle/>
        <a:p>
          <a:r>
            <a:rPr lang="ru-RU" dirty="0"/>
            <a:t>ВНЕШНИЙ</a:t>
          </a:r>
        </a:p>
        <a:p>
          <a:r>
            <a:rPr lang="ru-RU" dirty="0"/>
            <a:t>ЭТАП</a:t>
          </a:r>
        </a:p>
      </dgm:t>
    </dgm:pt>
    <dgm:pt modelId="{9019898E-A198-4179-BAB2-330AB5B5A15D}" type="parTrans" cxnId="{8F6734DC-07F9-44FE-9377-72976562C9F2}">
      <dgm:prSet/>
      <dgm:spPr/>
      <dgm:t>
        <a:bodyPr/>
        <a:lstStyle/>
        <a:p>
          <a:endParaRPr lang="ru-RU"/>
        </a:p>
      </dgm:t>
    </dgm:pt>
    <dgm:pt modelId="{C076E9E0-7A8C-41FB-946A-BE3D2CB5CC12}" type="sibTrans" cxnId="{8F6734DC-07F9-44FE-9377-72976562C9F2}">
      <dgm:prSet/>
      <dgm:spPr/>
      <dgm:t>
        <a:bodyPr/>
        <a:lstStyle/>
        <a:p>
          <a:endParaRPr lang="ru-RU"/>
        </a:p>
      </dgm:t>
    </dgm:pt>
    <dgm:pt modelId="{EA27F733-059D-438B-A502-7C20D46C6C32}">
      <dgm:prSet phldrT="[Текст]" custT="1"/>
      <dgm:spPr/>
      <dgm:t>
        <a:bodyPr/>
        <a:lstStyle/>
        <a:p>
          <a:endParaRPr lang="ru-RU" sz="1400" dirty="0">
            <a:latin typeface="+mn-lt"/>
          </a:endParaRPr>
        </a:p>
      </dgm:t>
    </dgm:pt>
    <dgm:pt modelId="{9E7FFD62-4ACB-4909-9EB8-13AE66783817}" type="parTrans" cxnId="{FEB10AA1-3332-4E92-B309-B9F572CC6660}">
      <dgm:prSet/>
      <dgm:spPr/>
      <dgm:t>
        <a:bodyPr/>
        <a:lstStyle/>
        <a:p>
          <a:endParaRPr lang="ru-RU"/>
        </a:p>
      </dgm:t>
    </dgm:pt>
    <dgm:pt modelId="{96B0043F-CF94-4DB1-9162-09F1271AC1DA}" type="sibTrans" cxnId="{FEB10AA1-3332-4E92-B309-B9F572CC6660}">
      <dgm:prSet/>
      <dgm:spPr/>
      <dgm:t>
        <a:bodyPr/>
        <a:lstStyle/>
        <a:p>
          <a:endParaRPr lang="ru-RU"/>
        </a:p>
      </dgm:t>
    </dgm:pt>
    <dgm:pt modelId="{1A20D482-B1D6-4F06-8273-940E705249A7}">
      <dgm:prSet phldrT="[Текст]" custT="1"/>
      <dgm:spPr/>
      <dgm:t>
        <a:bodyPr/>
        <a:lstStyle/>
        <a:p>
          <a:r>
            <a:rPr lang="ru-RU" sz="1400" dirty="0">
              <a:latin typeface="+mn-lt"/>
            </a:rPr>
            <a:t>Текущий режим взаимодействия подразделений при анализе нормативных предложений </a:t>
          </a:r>
        </a:p>
      </dgm:t>
    </dgm:pt>
    <dgm:pt modelId="{5392DA40-DD1D-4343-BC87-22F992881908}" type="parTrans" cxnId="{033D6D36-8C40-4078-B0AA-04AA2CC5F3E2}">
      <dgm:prSet/>
      <dgm:spPr/>
      <dgm:t>
        <a:bodyPr/>
        <a:lstStyle/>
        <a:p>
          <a:endParaRPr lang="ru-RU"/>
        </a:p>
      </dgm:t>
    </dgm:pt>
    <dgm:pt modelId="{17C1558A-4148-4178-880C-DCB1D8F18ECA}" type="sibTrans" cxnId="{033D6D36-8C40-4078-B0AA-04AA2CC5F3E2}">
      <dgm:prSet/>
      <dgm:spPr/>
      <dgm:t>
        <a:bodyPr/>
        <a:lstStyle/>
        <a:p>
          <a:endParaRPr lang="ru-RU"/>
        </a:p>
      </dgm:t>
    </dgm:pt>
    <dgm:pt modelId="{B4F6BA3D-6F35-412D-A73F-4FE9D1846459}">
      <dgm:prSet phldrT="[Текст]" custT="1"/>
      <dgm:spPr/>
      <dgm:t>
        <a:bodyPr/>
        <a:lstStyle/>
        <a:p>
          <a:r>
            <a:rPr lang="ru-RU" sz="1400" dirty="0">
              <a:latin typeface="+mn-lt"/>
            </a:rPr>
            <a:t>Два режима командной работы «внутри» банка</a:t>
          </a:r>
        </a:p>
      </dgm:t>
    </dgm:pt>
    <dgm:pt modelId="{80B36C39-B041-4330-81AA-B9F8EE589DAC}" type="parTrans" cxnId="{D73F0E51-5F2E-4350-8259-CCBECA30342E}">
      <dgm:prSet/>
      <dgm:spPr/>
      <dgm:t>
        <a:bodyPr/>
        <a:lstStyle/>
        <a:p>
          <a:endParaRPr lang="ru-RU"/>
        </a:p>
      </dgm:t>
    </dgm:pt>
    <dgm:pt modelId="{E2E70A51-8298-4D41-A479-9CA295599555}" type="sibTrans" cxnId="{D73F0E51-5F2E-4350-8259-CCBECA30342E}">
      <dgm:prSet/>
      <dgm:spPr/>
      <dgm:t>
        <a:bodyPr/>
        <a:lstStyle/>
        <a:p>
          <a:endParaRPr lang="ru-RU"/>
        </a:p>
      </dgm:t>
    </dgm:pt>
    <dgm:pt modelId="{F4FF3D14-0133-49D3-89D0-89D958CEE41A}">
      <dgm:prSet phldrT="[Текст]" custT="1"/>
      <dgm:spPr/>
      <dgm:t>
        <a:bodyPr/>
        <a:lstStyle/>
        <a:p>
          <a:r>
            <a:rPr lang="ru-RU" sz="1400" dirty="0">
              <a:latin typeface="+mn-lt"/>
            </a:rPr>
            <a:t>Определение текущих тенденциях развития законодательства</a:t>
          </a:r>
        </a:p>
      </dgm:t>
    </dgm:pt>
    <dgm:pt modelId="{1BEB5FAC-2248-4D78-8863-9576E6BD178B}" type="parTrans" cxnId="{9081D730-DA96-4CFD-AC0A-E3EDC047C8A2}">
      <dgm:prSet/>
      <dgm:spPr/>
      <dgm:t>
        <a:bodyPr/>
        <a:lstStyle/>
        <a:p>
          <a:endParaRPr lang="ru-RU"/>
        </a:p>
      </dgm:t>
    </dgm:pt>
    <dgm:pt modelId="{3584936E-6F5D-4DA5-A5AA-6B8703512C9B}" type="sibTrans" cxnId="{9081D730-DA96-4CFD-AC0A-E3EDC047C8A2}">
      <dgm:prSet/>
      <dgm:spPr/>
      <dgm:t>
        <a:bodyPr/>
        <a:lstStyle/>
        <a:p>
          <a:endParaRPr lang="ru-RU"/>
        </a:p>
      </dgm:t>
    </dgm:pt>
    <dgm:pt modelId="{E0A4EB80-8B6C-4AF0-ABB0-AD35B7BA35D8}">
      <dgm:prSet phldrT="[Текст]" custT="1"/>
      <dgm:spPr/>
      <dgm:t>
        <a:bodyPr/>
        <a:lstStyle/>
        <a:p>
          <a:r>
            <a:rPr lang="ru-RU" sz="1400" dirty="0">
              <a:latin typeface="+mn-lt"/>
            </a:rPr>
            <a:t>Профильный блок определяет текущие интересы банка  </a:t>
          </a:r>
        </a:p>
      </dgm:t>
    </dgm:pt>
    <dgm:pt modelId="{EBC5F06F-26F3-4E92-B279-7207757448B5}" type="parTrans" cxnId="{DB8A54AE-E3F0-4D41-B50A-A10812E39A76}">
      <dgm:prSet/>
      <dgm:spPr/>
      <dgm:t>
        <a:bodyPr/>
        <a:lstStyle/>
        <a:p>
          <a:endParaRPr lang="ru-RU"/>
        </a:p>
      </dgm:t>
    </dgm:pt>
    <dgm:pt modelId="{E542FF01-6410-4D7C-99A1-F95042EDBD4D}" type="sibTrans" cxnId="{DB8A54AE-E3F0-4D41-B50A-A10812E39A76}">
      <dgm:prSet/>
      <dgm:spPr/>
      <dgm:t>
        <a:bodyPr/>
        <a:lstStyle/>
        <a:p>
          <a:endParaRPr lang="ru-RU"/>
        </a:p>
      </dgm:t>
    </dgm:pt>
    <dgm:pt modelId="{A0C7508F-929E-4F32-B910-D82E5574CC01}">
      <dgm:prSet phldrT="[Текст]" custT="1"/>
      <dgm:spPr/>
      <dgm:t>
        <a:bodyPr/>
        <a:lstStyle/>
        <a:p>
          <a:endParaRPr lang="ru-RU" sz="1400" dirty="0"/>
        </a:p>
      </dgm:t>
    </dgm:pt>
    <dgm:pt modelId="{99B404BF-527D-427D-B2F2-46F67061E3BC}" type="parTrans" cxnId="{FCB721E1-6C35-4FD8-BF47-F23B87C096C6}">
      <dgm:prSet/>
      <dgm:spPr/>
      <dgm:t>
        <a:bodyPr/>
        <a:lstStyle/>
        <a:p>
          <a:endParaRPr lang="ru-RU"/>
        </a:p>
      </dgm:t>
    </dgm:pt>
    <dgm:pt modelId="{C8E5CA78-9FA0-4AE8-BDAC-D9516E10DEDA}" type="sibTrans" cxnId="{FCB721E1-6C35-4FD8-BF47-F23B87C096C6}">
      <dgm:prSet/>
      <dgm:spPr/>
      <dgm:t>
        <a:bodyPr/>
        <a:lstStyle/>
        <a:p>
          <a:endParaRPr lang="ru-RU"/>
        </a:p>
      </dgm:t>
    </dgm:pt>
    <dgm:pt modelId="{B2015509-6797-4805-951E-8DD9F780873E}">
      <dgm:prSet phldrT="[Текст]" custT="1"/>
      <dgm:spPr/>
      <dgm:t>
        <a:bodyPr/>
        <a:lstStyle/>
        <a:p>
          <a:r>
            <a:rPr lang="ru-RU" sz="1400" dirty="0">
              <a:latin typeface="+mn-lt"/>
            </a:rPr>
            <a:t>Сбор информации о тенденциях регулирования и развития</a:t>
          </a:r>
        </a:p>
      </dgm:t>
    </dgm:pt>
    <dgm:pt modelId="{8E5238C1-5B83-4B27-A9D9-A4AAA4E1A0A6}" type="parTrans" cxnId="{4D02F7F9-FCE1-442E-B3EA-D093CA028080}">
      <dgm:prSet/>
      <dgm:spPr/>
      <dgm:t>
        <a:bodyPr/>
        <a:lstStyle/>
        <a:p>
          <a:endParaRPr lang="ru-RU"/>
        </a:p>
      </dgm:t>
    </dgm:pt>
    <dgm:pt modelId="{40AFC000-5D00-4898-B7AD-CB0D1AFFF759}" type="sibTrans" cxnId="{4D02F7F9-FCE1-442E-B3EA-D093CA028080}">
      <dgm:prSet/>
      <dgm:spPr/>
      <dgm:t>
        <a:bodyPr/>
        <a:lstStyle/>
        <a:p>
          <a:endParaRPr lang="ru-RU"/>
        </a:p>
      </dgm:t>
    </dgm:pt>
    <dgm:pt modelId="{75DB2B3F-47AD-4D45-8358-320AB0C9EE96}">
      <dgm:prSet phldrT="[Текст]" custT="1"/>
      <dgm:spPr/>
      <dgm:t>
        <a:bodyPr/>
        <a:lstStyle/>
        <a:p>
          <a:r>
            <a:rPr lang="ru-RU" sz="1400" dirty="0">
              <a:latin typeface="+mn-lt"/>
            </a:rPr>
            <a:t>Представление позиции и ее отстаивание в регулирующих органах и публичном пространстве</a:t>
          </a:r>
        </a:p>
      </dgm:t>
    </dgm:pt>
    <dgm:pt modelId="{1182F37A-0001-47D0-9944-38E98204DD7D}" type="sibTrans" cxnId="{AC467A27-59DF-466C-BB77-E274D42652FA}">
      <dgm:prSet/>
      <dgm:spPr/>
      <dgm:t>
        <a:bodyPr/>
        <a:lstStyle/>
        <a:p>
          <a:endParaRPr lang="ru-RU"/>
        </a:p>
      </dgm:t>
    </dgm:pt>
    <dgm:pt modelId="{D8B3F3F9-9219-4084-B430-1467026E4841}" type="parTrans" cxnId="{AC467A27-59DF-466C-BB77-E274D42652FA}">
      <dgm:prSet/>
      <dgm:spPr/>
      <dgm:t>
        <a:bodyPr/>
        <a:lstStyle/>
        <a:p>
          <a:endParaRPr lang="ru-RU"/>
        </a:p>
      </dgm:t>
    </dgm:pt>
    <dgm:pt modelId="{1FC26EC7-3028-4190-AD24-0CB7B776990F}">
      <dgm:prSet phldrT="[Текст]" custT="1"/>
      <dgm:spPr/>
      <dgm:t>
        <a:bodyPr/>
        <a:lstStyle/>
        <a:p>
          <a:r>
            <a:rPr lang="ru-RU" sz="1400" dirty="0">
              <a:latin typeface="+mn-lt"/>
            </a:rPr>
            <a:t>Оценка «проходимости» выдвинутых предложений</a:t>
          </a:r>
        </a:p>
      </dgm:t>
    </dgm:pt>
    <dgm:pt modelId="{4BBEBB88-DAE2-4183-92A8-B0F34C7F8B35}" type="parTrans" cxnId="{F69939C5-2275-4CB5-917F-70463532698F}">
      <dgm:prSet/>
      <dgm:spPr/>
      <dgm:t>
        <a:bodyPr/>
        <a:lstStyle/>
        <a:p>
          <a:endParaRPr lang="ru-RU"/>
        </a:p>
      </dgm:t>
    </dgm:pt>
    <dgm:pt modelId="{E451712F-DAF5-4373-903F-EFA9223B004A}" type="sibTrans" cxnId="{F69939C5-2275-4CB5-917F-70463532698F}">
      <dgm:prSet/>
      <dgm:spPr/>
      <dgm:t>
        <a:bodyPr/>
        <a:lstStyle/>
        <a:p>
          <a:endParaRPr lang="ru-RU"/>
        </a:p>
      </dgm:t>
    </dgm:pt>
    <dgm:pt modelId="{2B9A4A7C-66BD-4BB8-ACB0-AA348D72D3AF}">
      <dgm:prSet phldrT="[Текст]" custT="1"/>
      <dgm:spPr/>
      <dgm:t>
        <a:bodyPr/>
        <a:lstStyle/>
        <a:p>
          <a:r>
            <a:rPr lang="ru-RU" sz="1400" dirty="0">
              <a:latin typeface="+mn-lt"/>
            </a:rPr>
            <a:t>При необходимости, корректировка и уточнение предложений или позиции  </a:t>
          </a:r>
        </a:p>
      </dgm:t>
    </dgm:pt>
    <dgm:pt modelId="{27BA1AD7-DD61-4F4E-BB80-ECC85F24E66B}" type="parTrans" cxnId="{B2A754D2-E152-4DC7-89E7-6AD961D950D5}">
      <dgm:prSet/>
      <dgm:spPr/>
      <dgm:t>
        <a:bodyPr/>
        <a:lstStyle/>
        <a:p>
          <a:endParaRPr lang="ru-RU"/>
        </a:p>
      </dgm:t>
    </dgm:pt>
    <dgm:pt modelId="{CFB2EC48-55E8-4871-BCCE-2AD0E88D88BA}" type="sibTrans" cxnId="{B2A754D2-E152-4DC7-89E7-6AD961D950D5}">
      <dgm:prSet/>
      <dgm:spPr/>
      <dgm:t>
        <a:bodyPr/>
        <a:lstStyle/>
        <a:p>
          <a:endParaRPr lang="ru-RU"/>
        </a:p>
      </dgm:t>
    </dgm:pt>
    <dgm:pt modelId="{7A707C5B-6461-4932-91B3-EA9FA737BBE9}" type="pres">
      <dgm:prSet presAssocID="{ECA5888B-3506-4168-9DE2-2467C83BB4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45EAB3-A23B-49B9-A0A7-31E15D5E96A5}" type="pres">
      <dgm:prSet presAssocID="{EBB22247-9BB2-429B-AED5-166954A94ED6}" presName="composite" presStyleCnt="0"/>
      <dgm:spPr/>
    </dgm:pt>
    <dgm:pt modelId="{A71091E2-9C5C-4CDE-A3DE-57E6126D8634}" type="pres">
      <dgm:prSet presAssocID="{EBB22247-9BB2-429B-AED5-166954A94ED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7F19D-C63A-4BDF-8897-1F79271A9021}" type="pres">
      <dgm:prSet presAssocID="{EBB22247-9BB2-429B-AED5-166954A94ED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94BF5-F8DF-48CA-8FB1-8E48856B1193}" type="pres">
      <dgm:prSet presAssocID="{6D41A069-3C44-4570-AC22-F44551891ABB}" presName="sp" presStyleCnt="0"/>
      <dgm:spPr/>
    </dgm:pt>
    <dgm:pt modelId="{A640DB58-3E0C-4904-8C92-36AE21724BBD}" type="pres">
      <dgm:prSet presAssocID="{6DB09EFD-D53A-472A-9AA7-7056CDAA5629}" presName="composite" presStyleCnt="0"/>
      <dgm:spPr/>
    </dgm:pt>
    <dgm:pt modelId="{5EB7EF87-B133-4005-BB80-23BE6220040F}" type="pres">
      <dgm:prSet presAssocID="{6DB09EFD-D53A-472A-9AA7-7056CDAA562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43B90-DDD4-4DB0-BD5B-EC5251623236}" type="pres">
      <dgm:prSet presAssocID="{6DB09EFD-D53A-472A-9AA7-7056CDAA562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895BB-CA80-43C4-8B79-67DC447DC959}" type="pres">
      <dgm:prSet presAssocID="{3E996FB1-84A4-4ADB-931C-96A318B81C86}" presName="sp" presStyleCnt="0"/>
      <dgm:spPr/>
    </dgm:pt>
    <dgm:pt modelId="{E54CA573-D8C9-4548-91E7-EC6AAE6F0F93}" type="pres">
      <dgm:prSet presAssocID="{73088B39-F200-4FE5-A0E3-2233FDA0B1AD}" presName="composite" presStyleCnt="0"/>
      <dgm:spPr/>
    </dgm:pt>
    <dgm:pt modelId="{FAB738F0-1B37-4628-9093-C090C9EBB92F}" type="pres">
      <dgm:prSet presAssocID="{73088B39-F200-4FE5-A0E3-2233FDA0B1AD}" presName="parentText" presStyleLbl="alignNode1" presStyleIdx="2" presStyleCnt="3" custLinFactNeighborX="2277" custLinFactNeighborY="19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F0240-F886-4AED-A0B5-292F48C3A582}" type="pres">
      <dgm:prSet presAssocID="{73088B39-F200-4FE5-A0E3-2233FDA0B1A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94C363-1C42-4440-A940-265806B1A56F}" type="presOf" srcId="{EA27F733-059D-438B-A502-7C20D46C6C32}" destId="{269F0240-F886-4AED-A0B5-292F48C3A582}" srcOrd="0" destOrd="0" presId="urn:microsoft.com/office/officeart/2005/8/layout/chevron2"/>
    <dgm:cxn modelId="{BBE01B0A-AE3B-43A6-99A9-D976C00402BE}" type="presOf" srcId="{1FC26EC7-3028-4190-AD24-0CB7B776990F}" destId="{269F0240-F886-4AED-A0B5-292F48C3A582}" srcOrd="0" destOrd="2" presId="urn:microsoft.com/office/officeart/2005/8/layout/chevron2"/>
    <dgm:cxn modelId="{2592DF4B-DF9E-4AD8-BB4A-30B6959018A1}" type="presOf" srcId="{75DB2B3F-47AD-4D45-8358-320AB0C9EE96}" destId="{269F0240-F886-4AED-A0B5-292F48C3A582}" srcOrd="0" destOrd="1" presId="urn:microsoft.com/office/officeart/2005/8/layout/chevron2"/>
    <dgm:cxn modelId="{D73F0E51-5F2E-4350-8259-CCBECA30342E}" srcId="{6DB09EFD-D53A-472A-9AA7-7056CDAA5629}" destId="{B4F6BA3D-6F35-412D-A73F-4FE9D1846459}" srcOrd="0" destOrd="0" parTransId="{80B36C39-B041-4330-81AA-B9F8EE589DAC}" sibTransId="{E2E70A51-8298-4D41-A479-9CA295599555}"/>
    <dgm:cxn modelId="{7A0D0E8C-681E-40FD-8668-52E06DC6B1CD}" type="presOf" srcId="{E0A4EB80-8B6C-4AF0-ABB0-AD35B7BA35D8}" destId="{C577F19D-C63A-4BDF-8897-1F79271A9021}" srcOrd="0" destOrd="3" presId="urn:microsoft.com/office/officeart/2005/8/layout/chevron2"/>
    <dgm:cxn modelId="{4D02F7F9-FCE1-442E-B3EA-D093CA028080}" srcId="{EBB22247-9BB2-429B-AED5-166954A94ED6}" destId="{B2015509-6797-4805-951E-8DD9F780873E}" srcOrd="0" destOrd="0" parTransId="{8E5238C1-5B83-4B27-A9D9-A4AAA4E1A0A6}" sibTransId="{40AFC000-5D00-4898-B7AD-CB0D1AFFF759}"/>
    <dgm:cxn modelId="{DB8A54AE-E3F0-4D41-B50A-A10812E39A76}" srcId="{6ABD67B7-7510-40A5-A392-684BA5C77F31}" destId="{E0A4EB80-8B6C-4AF0-ABB0-AD35B7BA35D8}" srcOrd="1" destOrd="0" parTransId="{EBC5F06F-26F3-4E92-B279-7207757448B5}" sibTransId="{E542FF01-6410-4D7C-99A1-F95042EDBD4D}"/>
    <dgm:cxn modelId="{D51554FC-96A5-46A7-B54B-0487842FBE5F}" type="presOf" srcId="{B2015509-6797-4805-951E-8DD9F780873E}" destId="{C577F19D-C63A-4BDF-8897-1F79271A9021}" srcOrd="0" destOrd="0" presId="urn:microsoft.com/office/officeart/2005/8/layout/chevron2"/>
    <dgm:cxn modelId="{CE7C1B8F-536F-4683-BD8A-23A60BDC08D8}" srcId="{EBB22247-9BB2-429B-AED5-166954A94ED6}" destId="{6ABD67B7-7510-40A5-A392-684BA5C77F31}" srcOrd="1" destOrd="0" parTransId="{D8B92779-525E-4390-A774-5F923C5D590B}" sibTransId="{DDA8F2AC-1DC9-405C-800F-B29E8111886D}"/>
    <dgm:cxn modelId="{033D6D36-8C40-4078-B0AA-04AA2CC5F3E2}" srcId="{B4F6BA3D-6F35-412D-A73F-4FE9D1846459}" destId="{1A20D482-B1D6-4F06-8273-940E705249A7}" srcOrd="0" destOrd="0" parTransId="{5392DA40-DD1D-4343-BC87-22F992881908}" sibTransId="{17C1558A-4148-4178-880C-DCB1D8F18ECA}"/>
    <dgm:cxn modelId="{9081D730-DA96-4CFD-AC0A-E3EDC047C8A2}" srcId="{6ABD67B7-7510-40A5-A392-684BA5C77F31}" destId="{F4FF3D14-0133-49D3-89D0-89D958CEE41A}" srcOrd="0" destOrd="0" parTransId="{1BEB5FAC-2248-4D78-8863-9576E6BD178B}" sibTransId="{3584936E-6F5D-4DA5-A5AA-6B8703512C9B}"/>
    <dgm:cxn modelId="{23421FDE-A31B-4927-9371-7F01173E53CA}" srcId="{B4F6BA3D-6F35-412D-A73F-4FE9D1846459}" destId="{867F3884-5504-45B5-BA39-58EC085695D9}" srcOrd="1" destOrd="0" parTransId="{D1139431-E9E3-4651-8FB8-D2C43F252B98}" sibTransId="{721278AD-8EB4-40A1-844C-A43AF301812C}"/>
    <dgm:cxn modelId="{98850771-3956-44BA-91B0-AFA1BBA2A304}" type="presOf" srcId="{2B9A4A7C-66BD-4BB8-ACB0-AA348D72D3AF}" destId="{269F0240-F886-4AED-A0B5-292F48C3A582}" srcOrd="0" destOrd="3" presId="urn:microsoft.com/office/officeart/2005/8/layout/chevron2"/>
    <dgm:cxn modelId="{BF62C907-2FCE-4A34-B371-C87F1897DD4C}" type="presOf" srcId="{F4FF3D14-0133-49D3-89D0-89D958CEE41A}" destId="{C577F19D-C63A-4BDF-8897-1F79271A9021}" srcOrd="0" destOrd="2" presId="urn:microsoft.com/office/officeart/2005/8/layout/chevron2"/>
    <dgm:cxn modelId="{F69939C5-2275-4CB5-917F-70463532698F}" srcId="{73088B39-F200-4FE5-A0E3-2233FDA0B1AD}" destId="{1FC26EC7-3028-4190-AD24-0CB7B776990F}" srcOrd="2" destOrd="0" parTransId="{4BBEBB88-DAE2-4183-92A8-B0F34C7F8B35}" sibTransId="{E451712F-DAF5-4373-903F-EFA9223B004A}"/>
    <dgm:cxn modelId="{B2A754D2-E152-4DC7-89E7-6AD961D950D5}" srcId="{73088B39-F200-4FE5-A0E3-2233FDA0B1AD}" destId="{2B9A4A7C-66BD-4BB8-ACB0-AA348D72D3AF}" srcOrd="3" destOrd="0" parTransId="{27BA1AD7-DD61-4F4E-BB80-ECC85F24E66B}" sibTransId="{CFB2EC48-55E8-4871-BCCE-2AD0E88D88BA}"/>
    <dgm:cxn modelId="{348EF58E-3D0C-4E72-AE87-2B6320FFF5B2}" type="presOf" srcId="{B4F6BA3D-6F35-412D-A73F-4FE9D1846459}" destId="{14643B90-DDD4-4DB0-BD5B-EC5251623236}" srcOrd="0" destOrd="0" presId="urn:microsoft.com/office/officeart/2005/8/layout/chevron2"/>
    <dgm:cxn modelId="{FEB10AA1-3332-4E92-B309-B9F572CC6660}" srcId="{73088B39-F200-4FE5-A0E3-2233FDA0B1AD}" destId="{EA27F733-059D-438B-A502-7C20D46C6C32}" srcOrd="0" destOrd="0" parTransId="{9E7FFD62-4ACB-4909-9EB8-13AE66783817}" sibTransId="{96B0043F-CF94-4DB1-9162-09F1271AC1DA}"/>
    <dgm:cxn modelId="{19B07F1E-7F82-40A7-BAF7-5A3DCECC1FD9}" srcId="{ECA5888B-3506-4168-9DE2-2467C83BB429}" destId="{6DB09EFD-D53A-472A-9AA7-7056CDAA5629}" srcOrd="1" destOrd="0" parTransId="{24660B83-FDB4-4C3D-9E67-6B8F6D5C7BC2}" sibTransId="{3E996FB1-84A4-4ADB-931C-96A318B81C86}"/>
    <dgm:cxn modelId="{CB09693A-A281-4BEA-9215-E13DA4FC98F5}" type="presOf" srcId="{EBB22247-9BB2-429B-AED5-166954A94ED6}" destId="{A71091E2-9C5C-4CDE-A3DE-57E6126D8634}" srcOrd="0" destOrd="0" presId="urn:microsoft.com/office/officeart/2005/8/layout/chevron2"/>
    <dgm:cxn modelId="{8F6734DC-07F9-44FE-9377-72976562C9F2}" srcId="{ECA5888B-3506-4168-9DE2-2467C83BB429}" destId="{73088B39-F200-4FE5-A0E3-2233FDA0B1AD}" srcOrd="2" destOrd="0" parTransId="{9019898E-A198-4179-BAB2-330AB5B5A15D}" sibTransId="{C076E9E0-7A8C-41FB-946A-BE3D2CB5CC12}"/>
    <dgm:cxn modelId="{76C74360-02CC-4E1D-9076-8CF927F26F45}" type="presOf" srcId="{ECA5888B-3506-4168-9DE2-2467C83BB429}" destId="{7A707C5B-6461-4932-91B3-EA9FA737BBE9}" srcOrd="0" destOrd="0" presId="urn:microsoft.com/office/officeart/2005/8/layout/chevron2"/>
    <dgm:cxn modelId="{575C7348-D7B9-4516-963A-C76ADB9DE485}" type="presOf" srcId="{A0C7508F-929E-4F32-B910-D82E5574CC01}" destId="{269F0240-F886-4AED-A0B5-292F48C3A582}" srcOrd="0" destOrd="4" presId="urn:microsoft.com/office/officeart/2005/8/layout/chevron2"/>
    <dgm:cxn modelId="{2BC404CA-7AFD-4C82-B914-498EB4075074}" srcId="{ECA5888B-3506-4168-9DE2-2467C83BB429}" destId="{EBB22247-9BB2-429B-AED5-166954A94ED6}" srcOrd="0" destOrd="0" parTransId="{10995426-4433-42EE-90EB-A43446B4139F}" sibTransId="{6D41A069-3C44-4570-AC22-F44551891ABB}"/>
    <dgm:cxn modelId="{AC467A27-59DF-466C-BB77-E274D42652FA}" srcId="{73088B39-F200-4FE5-A0E3-2233FDA0B1AD}" destId="{75DB2B3F-47AD-4D45-8358-320AB0C9EE96}" srcOrd="1" destOrd="0" parTransId="{D8B3F3F9-9219-4084-B430-1467026E4841}" sibTransId="{1182F37A-0001-47D0-9944-38E98204DD7D}"/>
    <dgm:cxn modelId="{5C4B2950-0D3A-4518-821E-7153832A8B5A}" type="presOf" srcId="{6DB09EFD-D53A-472A-9AA7-7056CDAA5629}" destId="{5EB7EF87-B133-4005-BB80-23BE6220040F}" srcOrd="0" destOrd="0" presId="urn:microsoft.com/office/officeart/2005/8/layout/chevron2"/>
    <dgm:cxn modelId="{AA212D6A-E82B-4F84-8C4A-B38D230EEF7E}" type="presOf" srcId="{867F3884-5504-45B5-BA39-58EC085695D9}" destId="{14643B90-DDD4-4DB0-BD5B-EC5251623236}" srcOrd="0" destOrd="2" presId="urn:microsoft.com/office/officeart/2005/8/layout/chevron2"/>
    <dgm:cxn modelId="{FCB721E1-6C35-4FD8-BF47-F23B87C096C6}" srcId="{73088B39-F200-4FE5-A0E3-2233FDA0B1AD}" destId="{A0C7508F-929E-4F32-B910-D82E5574CC01}" srcOrd="4" destOrd="0" parTransId="{99B404BF-527D-427D-B2F2-46F67061E3BC}" sibTransId="{C8E5CA78-9FA0-4AE8-BDAC-D9516E10DEDA}"/>
    <dgm:cxn modelId="{5F88A89E-155E-4C2B-9112-B3637D55A268}" type="presOf" srcId="{1A20D482-B1D6-4F06-8273-940E705249A7}" destId="{14643B90-DDD4-4DB0-BD5B-EC5251623236}" srcOrd="0" destOrd="1" presId="urn:microsoft.com/office/officeart/2005/8/layout/chevron2"/>
    <dgm:cxn modelId="{23096739-BD08-441C-A3AF-CC911A0940F8}" type="presOf" srcId="{6ABD67B7-7510-40A5-A392-684BA5C77F31}" destId="{C577F19D-C63A-4BDF-8897-1F79271A9021}" srcOrd="0" destOrd="1" presId="urn:microsoft.com/office/officeart/2005/8/layout/chevron2"/>
    <dgm:cxn modelId="{811FB060-9A40-40FD-9081-AD7D6417D9E1}" type="presOf" srcId="{73088B39-F200-4FE5-A0E3-2233FDA0B1AD}" destId="{FAB738F0-1B37-4628-9093-C090C9EBB92F}" srcOrd="0" destOrd="0" presId="urn:microsoft.com/office/officeart/2005/8/layout/chevron2"/>
    <dgm:cxn modelId="{DD939230-A5CE-4798-9A0C-92E9A219426D}" type="presParOf" srcId="{7A707C5B-6461-4932-91B3-EA9FA737BBE9}" destId="{9945EAB3-A23B-49B9-A0A7-31E15D5E96A5}" srcOrd="0" destOrd="0" presId="urn:microsoft.com/office/officeart/2005/8/layout/chevron2"/>
    <dgm:cxn modelId="{6C4E46D7-7694-4718-A761-1183EB9561A5}" type="presParOf" srcId="{9945EAB3-A23B-49B9-A0A7-31E15D5E96A5}" destId="{A71091E2-9C5C-4CDE-A3DE-57E6126D8634}" srcOrd="0" destOrd="0" presId="urn:microsoft.com/office/officeart/2005/8/layout/chevron2"/>
    <dgm:cxn modelId="{DA13583D-4D10-4ADE-98B1-AAD368236413}" type="presParOf" srcId="{9945EAB3-A23B-49B9-A0A7-31E15D5E96A5}" destId="{C577F19D-C63A-4BDF-8897-1F79271A9021}" srcOrd="1" destOrd="0" presId="urn:microsoft.com/office/officeart/2005/8/layout/chevron2"/>
    <dgm:cxn modelId="{A744B7E4-56DF-451C-B7B8-B8CFC4344391}" type="presParOf" srcId="{7A707C5B-6461-4932-91B3-EA9FA737BBE9}" destId="{D7594BF5-F8DF-48CA-8FB1-8E48856B1193}" srcOrd="1" destOrd="0" presId="urn:microsoft.com/office/officeart/2005/8/layout/chevron2"/>
    <dgm:cxn modelId="{9D19AC4B-69CB-4898-B30E-D924BA3A1D87}" type="presParOf" srcId="{7A707C5B-6461-4932-91B3-EA9FA737BBE9}" destId="{A640DB58-3E0C-4904-8C92-36AE21724BBD}" srcOrd="2" destOrd="0" presId="urn:microsoft.com/office/officeart/2005/8/layout/chevron2"/>
    <dgm:cxn modelId="{1BBFA157-175E-4F4C-BAF9-372525437AA8}" type="presParOf" srcId="{A640DB58-3E0C-4904-8C92-36AE21724BBD}" destId="{5EB7EF87-B133-4005-BB80-23BE6220040F}" srcOrd="0" destOrd="0" presId="urn:microsoft.com/office/officeart/2005/8/layout/chevron2"/>
    <dgm:cxn modelId="{D53979A1-98A0-4B68-8830-2640A7266EFF}" type="presParOf" srcId="{A640DB58-3E0C-4904-8C92-36AE21724BBD}" destId="{14643B90-DDD4-4DB0-BD5B-EC5251623236}" srcOrd="1" destOrd="0" presId="urn:microsoft.com/office/officeart/2005/8/layout/chevron2"/>
    <dgm:cxn modelId="{59238BAB-641B-4E89-A9FC-78477B2DD163}" type="presParOf" srcId="{7A707C5B-6461-4932-91B3-EA9FA737BBE9}" destId="{6F3895BB-CA80-43C4-8B79-67DC447DC959}" srcOrd="3" destOrd="0" presId="urn:microsoft.com/office/officeart/2005/8/layout/chevron2"/>
    <dgm:cxn modelId="{3E1A27EC-7DF2-4DBE-89BF-8A2EA401FDF2}" type="presParOf" srcId="{7A707C5B-6461-4932-91B3-EA9FA737BBE9}" destId="{E54CA573-D8C9-4548-91E7-EC6AAE6F0F93}" srcOrd="4" destOrd="0" presId="urn:microsoft.com/office/officeart/2005/8/layout/chevron2"/>
    <dgm:cxn modelId="{57D13161-BCF5-4CE0-9FF6-AF8262591703}" type="presParOf" srcId="{E54CA573-D8C9-4548-91E7-EC6AAE6F0F93}" destId="{FAB738F0-1B37-4628-9093-C090C9EBB92F}" srcOrd="0" destOrd="0" presId="urn:microsoft.com/office/officeart/2005/8/layout/chevron2"/>
    <dgm:cxn modelId="{EDFE134C-93E6-42B3-9B6E-8CAA05363EF8}" type="presParOf" srcId="{E54CA573-D8C9-4548-91E7-EC6AAE6F0F93}" destId="{269F0240-F886-4AED-A0B5-292F48C3A582}" srcOrd="1" destOrd="0" presId="urn:microsoft.com/office/officeart/2005/8/layout/chevron2"/>
  </dgm:cxnLst>
  <dgm:bg>
    <a:effectLst>
      <a:glow rad="139700">
        <a:schemeClr val="accent6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B32F1D-94BF-4DAA-849C-5E0FB4CF939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16C482-111D-4C9C-81C3-0DDBB9DAF34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 </a:t>
          </a:r>
          <a:endParaRPr lang="en-US" sz="1400" b="1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ru-RU" sz="140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</a:t>
          </a:r>
          <a:r>
            <a:rPr lang="ru-RU" sz="1200" dirty="0">
              <a:solidFill>
                <a:schemeClr val="tx1"/>
              </a:solidFill>
              <a:latin typeface="Century Gothic" pitchFamily="34" charset="0"/>
            </a:rPr>
            <a:t>Обеспечение доступа к информации о клиентах, содержащейся в государственных информационных системах (база  данных ПФР, ФНС, ФМС) через СМЭВ и с использованием ЕСИА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1200" dirty="0">
              <a:solidFill>
                <a:schemeClr val="tx1"/>
              </a:solidFill>
              <a:latin typeface="Century Gothic" pitchFamily="34" charset="0"/>
            </a:rPr>
            <a:t>• Новые возможности для дистанционной продажи банковских продуктов (упрощенная и делегированная идентификация)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1200" dirty="0">
              <a:solidFill>
                <a:schemeClr val="tx1"/>
              </a:solidFill>
              <a:latin typeface="Century Gothic" pitchFamily="34" charset="0"/>
            </a:rPr>
            <a:t>• Расширение доступа банков к кредитным историям</a:t>
          </a:r>
          <a:endParaRPr lang="en-US" sz="1200" dirty="0">
            <a:solidFill>
              <a:schemeClr val="tx1"/>
            </a:solidFill>
            <a:latin typeface="Century Gothic" pitchFamily="34" charset="0"/>
          </a:endParaRP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endParaRPr lang="ru-RU" sz="1200" dirty="0">
            <a:solidFill>
              <a:schemeClr val="tx1"/>
            </a:solidFill>
            <a:latin typeface="Century Gothic" pitchFamily="34" charset="0"/>
          </a:endParaRP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endParaRPr lang="ru-RU" sz="1100" b="0" dirty="0">
            <a:solidFill>
              <a:schemeClr val="tx1"/>
            </a:solidFill>
            <a:latin typeface="Century Gothic" pitchFamily="34" charset="0"/>
          </a:endParaRPr>
        </a:p>
      </dgm:t>
    </dgm:pt>
    <dgm:pt modelId="{09125CE5-FF7D-4D74-B99D-B078B1E9411F}" type="parTrans" cxnId="{1FBFD295-D9C8-4F44-8B36-2247EE233B4A}">
      <dgm:prSet/>
      <dgm:spPr/>
      <dgm:t>
        <a:bodyPr/>
        <a:lstStyle/>
        <a:p>
          <a:endParaRPr lang="ru-RU" sz="3200">
            <a:latin typeface="Century Gothic" pitchFamily="34" charset="0"/>
          </a:endParaRPr>
        </a:p>
      </dgm:t>
    </dgm:pt>
    <dgm:pt modelId="{B007D0E8-C2DE-40AA-B46B-C9E402DD06DE}" type="sibTrans" cxnId="{1FBFD295-D9C8-4F44-8B36-2247EE233B4A}">
      <dgm:prSet/>
      <dgm:spPr/>
      <dgm:t>
        <a:bodyPr/>
        <a:lstStyle/>
        <a:p>
          <a:endParaRPr lang="ru-RU" sz="3200">
            <a:latin typeface="Century Gothic" pitchFamily="34" charset="0"/>
          </a:endParaRPr>
        </a:p>
      </dgm:t>
    </dgm:pt>
    <dgm:pt modelId="{7643D819-E104-4679-8552-1055A5A5A2FE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</a:t>
          </a:r>
          <a:r>
            <a:rPr lang="ru-RU" sz="1200" b="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Защита должников (введение новых реабилитационных процедур при банкротстве)</a:t>
          </a:r>
        </a:p>
        <a:p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</a:t>
          </a:r>
          <a:r>
            <a:rPr lang="ru-RU" sz="1200" b="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Ужесточение контроля со стороны Банка России за качеством  кредитного портфеля и залогами</a:t>
          </a:r>
        </a:p>
        <a:p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Введения с 1 января 2017 г. норматива Н25 и новых правил для расчета Н6 (связанность)</a:t>
          </a:r>
        </a:p>
        <a:p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Внедрение Базеля </a:t>
          </a:r>
          <a:r>
            <a: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III </a:t>
          </a:r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и повышение требований к достаточности капитала (буферы капитала)</a:t>
          </a:r>
        </a:p>
        <a:p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Расширение конкурентных преимуществ госбанков (обслуживание ГОЗ, бюджетные средства и пр.)  </a:t>
          </a:r>
          <a:endParaRPr lang="ru-RU" sz="1200" b="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endParaRPr lang="ru-RU" sz="1200" b="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endParaRPr lang="ru-RU" sz="1200" b="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endParaRPr lang="ru-RU" sz="1400" b="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</dgm:t>
    </dgm:pt>
    <dgm:pt modelId="{447E9D45-19A8-4932-975C-B1A18F85E28C}" type="parTrans" cxnId="{CFFA9800-482F-47A0-B8A7-70818ECD38C9}">
      <dgm:prSet/>
      <dgm:spPr/>
      <dgm:t>
        <a:bodyPr/>
        <a:lstStyle/>
        <a:p>
          <a:endParaRPr lang="ru-RU" sz="3200">
            <a:latin typeface="Century Gothic" pitchFamily="34" charset="0"/>
          </a:endParaRPr>
        </a:p>
      </dgm:t>
    </dgm:pt>
    <dgm:pt modelId="{BD32DEEB-AB5E-42D3-8F01-949582F512A2}" type="sibTrans" cxnId="{CFFA9800-482F-47A0-B8A7-70818ECD38C9}">
      <dgm:prSet/>
      <dgm:spPr/>
      <dgm:t>
        <a:bodyPr/>
        <a:lstStyle/>
        <a:p>
          <a:endParaRPr lang="ru-RU" sz="3200">
            <a:latin typeface="Century Gothic" pitchFamily="34" charset="0"/>
          </a:endParaRPr>
        </a:p>
      </dgm:t>
    </dgm:pt>
    <dgm:pt modelId="{1CE3BDDF-4E1C-4DEA-95A9-09EAEBC6CE8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Ограничительное регулирование </a:t>
          </a:r>
          <a:r>
            <a:rPr lang="ru-RU" sz="1200" dirty="0" err="1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коллекторской</a:t>
          </a:r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 деятельности</a:t>
          </a:r>
          <a:endParaRPr lang="ru-RU" sz="1200" dirty="0">
            <a:solidFill>
              <a:schemeClr val="tx1"/>
            </a:solidFill>
            <a:latin typeface="Century Gothic" pitchFamily="34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solidFill>
                <a:schemeClr val="tx1"/>
              </a:solidFill>
              <a:latin typeface="Century Gothic" pitchFamily="34" charset="0"/>
            </a:rPr>
            <a:t>• Внедрение новых внесудебных механизмов разрешения споров (финансовый омбудсмен)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solidFill>
                <a:schemeClr val="tx1"/>
              </a:solidFill>
              <a:latin typeface="Century Gothic" pitchFamily="34" charset="0"/>
            </a:rPr>
            <a:t>• Дополнительное регулирование продажи страховых продуктов при потребительском кредитовании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solidFill>
                <a:schemeClr val="tx1"/>
              </a:solidFill>
              <a:latin typeface="Century Gothic" pitchFamily="34" charset="0"/>
            </a:rPr>
            <a:t>• Сохранение ограничений ПСК и ПСВ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solidFill>
                <a:schemeClr val="tx1"/>
              </a:solidFill>
              <a:latin typeface="Century Gothic" pitchFamily="34" charset="0"/>
            </a:rPr>
            <a:t>• Конкуренция с </a:t>
          </a:r>
          <a:r>
            <a:rPr lang="ru-RU" sz="1200" dirty="0" err="1">
              <a:solidFill>
                <a:schemeClr val="tx1"/>
              </a:solidFill>
              <a:latin typeface="Century Gothic" pitchFamily="34" charset="0"/>
            </a:rPr>
            <a:t>микрофинансовым</a:t>
          </a:r>
          <a:r>
            <a:rPr lang="ru-RU" sz="1200" dirty="0">
              <a:solidFill>
                <a:schemeClr val="tx1"/>
              </a:solidFill>
              <a:latin typeface="Century Gothic" pitchFamily="34" charset="0"/>
            </a:rPr>
            <a:t> сектором</a:t>
          </a:r>
          <a:endParaRPr lang="en-US" sz="1200" dirty="0">
            <a:solidFill>
              <a:schemeClr val="tx1"/>
            </a:solidFill>
            <a:latin typeface="Century Gothic" pitchFamily="34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>
            <a:solidFill>
              <a:schemeClr val="tx1"/>
            </a:solidFill>
            <a:latin typeface="Century Gothic" pitchFamily="34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>
            <a:solidFill>
              <a:schemeClr val="tx1"/>
            </a:solidFill>
            <a:latin typeface="Century Gothic" pitchFamily="34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ru-RU" sz="1400" dirty="0">
            <a:latin typeface="Century Gothic" pitchFamily="34" charset="0"/>
          </a:endParaRPr>
        </a:p>
      </dgm:t>
    </dgm:pt>
    <dgm:pt modelId="{484A7262-6E31-412C-94F0-1C5866B000BD}" type="parTrans" cxnId="{1C8558FA-462D-484F-8D09-5AD44D129E0A}">
      <dgm:prSet/>
      <dgm:spPr/>
      <dgm:t>
        <a:bodyPr/>
        <a:lstStyle/>
        <a:p>
          <a:endParaRPr lang="ru-RU" sz="3200">
            <a:latin typeface="Century Gothic" pitchFamily="34" charset="0"/>
          </a:endParaRPr>
        </a:p>
      </dgm:t>
    </dgm:pt>
    <dgm:pt modelId="{048F3571-B5CC-4D5B-8832-BA0FA90C5CAA}" type="sibTrans" cxnId="{1C8558FA-462D-484F-8D09-5AD44D129E0A}">
      <dgm:prSet/>
      <dgm:spPr/>
      <dgm:t>
        <a:bodyPr/>
        <a:lstStyle/>
        <a:p>
          <a:endParaRPr lang="ru-RU" sz="3200">
            <a:latin typeface="Century Gothic" pitchFamily="34" charset="0"/>
          </a:endParaRPr>
        </a:p>
      </dgm:t>
    </dgm:pt>
    <dgm:pt modelId="{1FEC9070-5C39-4EB5-A3CB-B0AC21ADDC7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400" b="1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endParaRPr lang="ru-RU" sz="40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</a:t>
          </a:r>
          <a:r>
            <a:rPr lang="ru-RU" sz="1100" b="0" dirty="0" err="1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Докапитализация</a:t>
          </a:r>
          <a:r>
            <a:rPr lang="ru-RU" sz="1100" b="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 банков (ОФЗ)</a:t>
          </a:r>
        </a:p>
        <a:p>
          <a:r>
            <a: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</a:t>
          </a:r>
          <a:r>
            <a:rPr lang="ru-RU" sz="1100" b="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Поддержка реального сектора  за счет бюджетных средств (через институты развития) </a:t>
          </a:r>
        </a:p>
        <a:p>
          <a:r>
            <a: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</a:t>
          </a:r>
          <a:r>
            <a:rPr lang="ru-RU" sz="1100" b="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Реализация программ </a:t>
          </a:r>
          <a:r>
            <a:rPr lang="ru-RU" sz="1100" b="0" dirty="0" err="1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импортозамещения</a:t>
          </a:r>
          <a:endParaRPr lang="ru-RU" sz="1100" b="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r>
            <a: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Меры по развитию долгосрочного кредитования (</a:t>
          </a:r>
          <a:r>
            <a:rPr lang="ru-RU" sz="1100" b="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финансированию проектов в рамках Постановления Правительства № 1044) </a:t>
          </a:r>
        </a:p>
        <a:p>
          <a:r>
            <a: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Расширение деятельности институтов господдержки (Корпорация МСП, Фонд развития промышленности, Центр поддержки экспорта)</a:t>
          </a:r>
          <a:endParaRPr lang="ru-RU" sz="1100" b="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r>
            <a: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Обеспечение долгосрочных пассивов (безотзывные вклады, размещение бюджетных средств) </a:t>
          </a:r>
          <a:endParaRPr lang="ru-RU" sz="105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</dgm:t>
    </dgm:pt>
    <dgm:pt modelId="{A591FC95-04F4-4BF3-A9D5-55CEA4C777EB}" type="sibTrans" cxnId="{C100863C-3E4E-4D3D-9ABD-BA5071092428}">
      <dgm:prSet/>
      <dgm:spPr/>
      <dgm:t>
        <a:bodyPr/>
        <a:lstStyle/>
        <a:p>
          <a:endParaRPr lang="ru-RU" sz="3200">
            <a:latin typeface="Century Gothic" pitchFamily="34" charset="0"/>
          </a:endParaRPr>
        </a:p>
      </dgm:t>
    </dgm:pt>
    <dgm:pt modelId="{D0E83CA4-E994-4DF6-A455-401CF1B5F6E4}" type="parTrans" cxnId="{C100863C-3E4E-4D3D-9ABD-BA5071092428}">
      <dgm:prSet/>
      <dgm:spPr/>
      <dgm:t>
        <a:bodyPr/>
        <a:lstStyle/>
        <a:p>
          <a:endParaRPr lang="ru-RU" sz="3200">
            <a:latin typeface="Century Gothic" pitchFamily="34" charset="0"/>
          </a:endParaRPr>
        </a:p>
      </dgm:t>
    </dgm:pt>
    <dgm:pt modelId="{BE15A932-C82D-464C-A3FE-79A3F03367C5}">
      <dgm:prSet phldrT="[Текст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1400" b="0" dirty="0">
            <a:solidFill>
              <a:schemeClr val="bg1"/>
            </a:solidFill>
            <a:latin typeface="Century Gothic" pitchFamily="34" charset="0"/>
          </a:endParaRPr>
        </a:p>
      </dgm:t>
    </dgm:pt>
    <dgm:pt modelId="{FB52E637-443E-48BD-BDD5-784B43F19DAF}" type="sibTrans" cxnId="{DDF5642D-4AFD-4B9F-8CB9-705EDFFC75CB}">
      <dgm:prSet/>
      <dgm:spPr/>
      <dgm:t>
        <a:bodyPr/>
        <a:lstStyle/>
        <a:p>
          <a:endParaRPr lang="ru-RU" sz="3200">
            <a:latin typeface="Century Gothic" pitchFamily="34" charset="0"/>
          </a:endParaRPr>
        </a:p>
      </dgm:t>
    </dgm:pt>
    <dgm:pt modelId="{AF14CED5-A199-4E3B-AA46-602E8674A26A}" type="parTrans" cxnId="{DDF5642D-4AFD-4B9F-8CB9-705EDFFC75CB}">
      <dgm:prSet/>
      <dgm:spPr/>
      <dgm:t>
        <a:bodyPr/>
        <a:lstStyle/>
        <a:p>
          <a:endParaRPr lang="ru-RU" sz="3200">
            <a:latin typeface="Century Gothic" pitchFamily="34" charset="0"/>
          </a:endParaRPr>
        </a:p>
      </dgm:t>
    </dgm:pt>
    <dgm:pt modelId="{C482F892-2CD7-4298-BD3E-129A42EFA701}" type="pres">
      <dgm:prSet presAssocID="{26B32F1D-94BF-4DAA-849C-5E0FB4CF939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AF95A0-7C64-444A-B0FB-CC92FE82B236}" type="pres">
      <dgm:prSet presAssocID="{26B32F1D-94BF-4DAA-849C-5E0FB4CF9394}" presName="matrix" presStyleCnt="0"/>
      <dgm:spPr/>
    </dgm:pt>
    <dgm:pt modelId="{983CC288-5D60-43ED-A262-418155D9B2B4}" type="pres">
      <dgm:prSet presAssocID="{26B32F1D-94BF-4DAA-849C-5E0FB4CF9394}" presName="tile1" presStyleLbl="node1" presStyleIdx="0" presStyleCnt="4" custLinFactNeighborX="-612" custLinFactNeighborY="-275"/>
      <dgm:spPr/>
      <dgm:t>
        <a:bodyPr/>
        <a:lstStyle/>
        <a:p>
          <a:endParaRPr lang="ru-RU"/>
        </a:p>
      </dgm:t>
    </dgm:pt>
    <dgm:pt modelId="{321EBA04-E466-4A8B-8205-5418A31048E7}" type="pres">
      <dgm:prSet presAssocID="{26B32F1D-94BF-4DAA-849C-5E0FB4CF939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D6192-1CF4-413F-8578-ACC44095793E}" type="pres">
      <dgm:prSet presAssocID="{26B32F1D-94BF-4DAA-849C-5E0FB4CF9394}" presName="tile2" presStyleLbl="node1" presStyleIdx="1" presStyleCnt="4" custLinFactNeighborX="813"/>
      <dgm:spPr/>
      <dgm:t>
        <a:bodyPr/>
        <a:lstStyle/>
        <a:p>
          <a:endParaRPr lang="ru-RU"/>
        </a:p>
      </dgm:t>
    </dgm:pt>
    <dgm:pt modelId="{7EEF6A51-A683-4E55-BE94-B3F0CA73D4E1}" type="pres">
      <dgm:prSet presAssocID="{26B32F1D-94BF-4DAA-849C-5E0FB4CF939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FF5F0-1FA9-496A-A109-B3BABAAEC188}" type="pres">
      <dgm:prSet presAssocID="{26B32F1D-94BF-4DAA-849C-5E0FB4CF9394}" presName="tile3" presStyleLbl="node1" presStyleIdx="2" presStyleCnt="4" custLinFactNeighborY="1333"/>
      <dgm:spPr/>
      <dgm:t>
        <a:bodyPr/>
        <a:lstStyle/>
        <a:p>
          <a:endParaRPr lang="ru-RU"/>
        </a:p>
      </dgm:t>
    </dgm:pt>
    <dgm:pt modelId="{88C43596-37F0-4737-8613-01626C9CA3F7}" type="pres">
      <dgm:prSet presAssocID="{26B32F1D-94BF-4DAA-849C-5E0FB4CF939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94F0C-6C4F-4F10-A3C0-24F0C7EDC27F}" type="pres">
      <dgm:prSet presAssocID="{26B32F1D-94BF-4DAA-849C-5E0FB4CF9394}" presName="tile4" presStyleLbl="node1" presStyleIdx="3" presStyleCnt="4" custLinFactNeighborX="813" custLinFactNeighborY="1333"/>
      <dgm:spPr/>
      <dgm:t>
        <a:bodyPr/>
        <a:lstStyle/>
        <a:p>
          <a:endParaRPr lang="ru-RU"/>
        </a:p>
      </dgm:t>
    </dgm:pt>
    <dgm:pt modelId="{BA699B7A-0923-4303-85F4-F9B68A0FD526}" type="pres">
      <dgm:prSet presAssocID="{26B32F1D-94BF-4DAA-849C-5E0FB4CF939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55D42-63FE-4D51-A654-E1FF00C04687}" type="pres">
      <dgm:prSet presAssocID="{26B32F1D-94BF-4DAA-849C-5E0FB4CF9394}" presName="centerTile" presStyleLbl="fgShp" presStyleIdx="0" presStyleCnt="1" custAng="0" custFlipVert="0" custFlipHor="0" custScaleX="13550" custScaleY="3825" custLinFactNeighborX="8130" custLinFactNeighborY="4724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FFA9800-482F-47A0-B8A7-70818ECD38C9}" srcId="{BE15A932-C82D-464C-A3FE-79A3F03367C5}" destId="{7643D819-E104-4679-8552-1055A5A5A2FE}" srcOrd="2" destOrd="0" parTransId="{447E9D45-19A8-4932-975C-B1A18F85E28C}" sibTransId="{BD32DEEB-AB5E-42D3-8F01-949582F512A2}"/>
    <dgm:cxn modelId="{A0927415-8999-4A2A-AC33-58BBB9C49B2E}" type="presOf" srcId="{7643D819-E104-4679-8552-1055A5A5A2FE}" destId="{A13FF5F0-1FA9-496A-A109-B3BABAAEC188}" srcOrd="0" destOrd="0" presId="urn:microsoft.com/office/officeart/2005/8/layout/matrix1"/>
    <dgm:cxn modelId="{BD95D264-44FB-476D-8AEF-A1CC996D8BDB}" type="presOf" srcId="{BE15A932-C82D-464C-A3FE-79A3F03367C5}" destId="{89255D42-63FE-4D51-A654-E1FF00C04687}" srcOrd="0" destOrd="0" presId="urn:microsoft.com/office/officeart/2005/8/layout/matrix1"/>
    <dgm:cxn modelId="{2B267591-3239-4DED-B38C-CF2E221D616E}" type="presOf" srcId="{1FEC9070-5C39-4EB5-A3CB-B0AC21ADDC7D}" destId="{983CC288-5D60-43ED-A262-418155D9B2B4}" srcOrd="0" destOrd="0" presId="urn:microsoft.com/office/officeart/2005/8/layout/matrix1"/>
    <dgm:cxn modelId="{90ACDD62-A435-423B-8795-4F176FB9D316}" type="presOf" srcId="{1CE3BDDF-4E1C-4DEA-95A9-09EAEBC6CE8F}" destId="{BA699B7A-0923-4303-85F4-F9B68A0FD526}" srcOrd="1" destOrd="0" presId="urn:microsoft.com/office/officeart/2005/8/layout/matrix1"/>
    <dgm:cxn modelId="{DDF5642D-4AFD-4B9F-8CB9-705EDFFC75CB}" srcId="{26B32F1D-94BF-4DAA-849C-5E0FB4CF9394}" destId="{BE15A932-C82D-464C-A3FE-79A3F03367C5}" srcOrd="0" destOrd="0" parTransId="{AF14CED5-A199-4E3B-AA46-602E8674A26A}" sibTransId="{FB52E637-443E-48BD-BDD5-784B43F19DAF}"/>
    <dgm:cxn modelId="{85D37BE7-511E-4DE3-8846-29F5A1AB2032}" type="presOf" srcId="{EB16C482-111D-4C9C-81C3-0DDBB9DAF34B}" destId="{3EBD6192-1CF4-413F-8578-ACC44095793E}" srcOrd="0" destOrd="0" presId="urn:microsoft.com/office/officeart/2005/8/layout/matrix1"/>
    <dgm:cxn modelId="{CAC5377A-5D40-4022-A320-4D054FA800FE}" type="presOf" srcId="{EB16C482-111D-4C9C-81C3-0DDBB9DAF34B}" destId="{7EEF6A51-A683-4E55-BE94-B3F0CA73D4E1}" srcOrd="1" destOrd="0" presId="urn:microsoft.com/office/officeart/2005/8/layout/matrix1"/>
    <dgm:cxn modelId="{9717C27D-3B8F-403A-AE76-8A865EF5BBF2}" type="presOf" srcId="{1CE3BDDF-4E1C-4DEA-95A9-09EAEBC6CE8F}" destId="{E5594F0C-6C4F-4F10-A3C0-24F0C7EDC27F}" srcOrd="0" destOrd="0" presId="urn:microsoft.com/office/officeart/2005/8/layout/matrix1"/>
    <dgm:cxn modelId="{1FBFD295-D9C8-4F44-8B36-2247EE233B4A}" srcId="{BE15A932-C82D-464C-A3FE-79A3F03367C5}" destId="{EB16C482-111D-4C9C-81C3-0DDBB9DAF34B}" srcOrd="1" destOrd="0" parTransId="{09125CE5-FF7D-4D74-B99D-B078B1E9411F}" sibTransId="{B007D0E8-C2DE-40AA-B46B-C9E402DD06DE}"/>
    <dgm:cxn modelId="{C100863C-3E4E-4D3D-9ABD-BA5071092428}" srcId="{BE15A932-C82D-464C-A3FE-79A3F03367C5}" destId="{1FEC9070-5C39-4EB5-A3CB-B0AC21ADDC7D}" srcOrd="0" destOrd="0" parTransId="{D0E83CA4-E994-4DF6-A455-401CF1B5F6E4}" sibTransId="{A591FC95-04F4-4BF3-A9D5-55CEA4C777EB}"/>
    <dgm:cxn modelId="{2F70F2DB-2A10-411C-A293-B97FA7EC8AF8}" type="presOf" srcId="{1FEC9070-5C39-4EB5-A3CB-B0AC21ADDC7D}" destId="{321EBA04-E466-4A8B-8205-5418A31048E7}" srcOrd="1" destOrd="0" presId="urn:microsoft.com/office/officeart/2005/8/layout/matrix1"/>
    <dgm:cxn modelId="{DFA3600D-FB0D-4024-8939-4FCCB1C20714}" type="presOf" srcId="{26B32F1D-94BF-4DAA-849C-5E0FB4CF9394}" destId="{C482F892-2CD7-4298-BD3E-129A42EFA701}" srcOrd="0" destOrd="0" presId="urn:microsoft.com/office/officeart/2005/8/layout/matrix1"/>
    <dgm:cxn modelId="{6D1E6052-64A2-4393-B267-4E58E56B772A}" type="presOf" srcId="{7643D819-E104-4679-8552-1055A5A5A2FE}" destId="{88C43596-37F0-4737-8613-01626C9CA3F7}" srcOrd="1" destOrd="0" presId="urn:microsoft.com/office/officeart/2005/8/layout/matrix1"/>
    <dgm:cxn modelId="{1C8558FA-462D-484F-8D09-5AD44D129E0A}" srcId="{BE15A932-C82D-464C-A3FE-79A3F03367C5}" destId="{1CE3BDDF-4E1C-4DEA-95A9-09EAEBC6CE8F}" srcOrd="3" destOrd="0" parTransId="{484A7262-6E31-412C-94F0-1C5866B000BD}" sibTransId="{048F3571-B5CC-4D5B-8832-BA0FA90C5CAA}"/>
    <dgm:cxn modelId="{6A982A23-E374-4086-9EFE-F4478E034E95}" type="presParOf" srcId="{C482F892-2CD7-4298-BD3E-129A42EFA701}" destId="{ACAF95A0-7C64-444A-B0FB-CC92FE82B236}" srcOrd="0" destOrd="0" presId="urn:microsoft.com/office/officeart/2005/8/layout/matrix1"/>
    <dgm:cxn modelId="{4BA3A9AE-43BD-4B41-9CEF-68C78B9A581F}" type="presParOf" srcId="{ACAF95A0-7C64-444A-B0FB-CC92FE82B236}" destId="{983CC288-5D60-43ED-A262-418155D9B2B4}" srcOrd="0" destOrd="0" presId="urn:microsoft.com/office/officeart/2005/8/layout/matrix1"/>
    <dgm:cxn modelId="{317B2FA2-DD82-49AB-83D8-D6EC15BA6F23}" type="presParOf" srcId="{ACAF95A0-7C64-444A-B0FB-CC92FE82B236}" destId="{321EBA04-E466-4A8B-8205-5418A31048E7}" srcOrd="1" destOrd="0" presId="urn:microsoft.com/office/officeart/2005/8/layout/matrix1"/>
    <dgm:cxn modelId="{DA856FCE-DBAC-4EB8-A074-64EEA1FC3228}" type="presParOf" srcId="{ACAF95A0-7C64-444A-B0FB-CC92FE82B236}" destId="{3EBD6192-1CF4-413F-8578-ACC44095793E}" srcOrd="2" destOrd="0" presId="urn:microsoft.com/office/officeart/2005/8/layout/matrix1"/>
    <dgm:cxn modelId="{7C475634-7C6C-471E-904B-F21457257115}" type="presParOf" srcId="{ACAF95A0-7C64-444A-B0FB-CC92FE82B236}" destId="{7EEF6A51-A683-4E55-BE94-B3F0CA73D4E1}" srcOrd="3" destOrd="0" presId="urn:microsoft.com/office/officeart/2005/8/layout/matrix1"/>
    <dgm:cxn modelId="{6E37B922-2147-432B-BFB0-06F93C3AD958}" type="presParOf" srcId="{ACAF95A0-7C64-444A-B0FB-CC92FE82B236}" destId="{A13FF5F0-1FA9-496A-A109-B3BABAAEC188}" srcOrd="4" destOrd="0" presId="urn:microsoft.com/office/officeart/2005/8/layout/matrix1"/>
    <dgm:cxn modelId="{1C6FA4BF-071E-4A5C-8874-5C2E8D5C514B}" type="presParOf" srcId="{ACAF95A0-7C64-444A-B0FB-CC92FE82B236}" destId="{88C43596-37F0-4737-8613-01626C9CA3F7}" srcOrd="5" destOrd="0" presId="urn:microsoft.com/office/officeart/2005/8/layout/matrix1"/>
    <dgm:cxn modelId="{7A3D5882-7FED-4C8D-A3AD-AE9AFD909A91}" type="presParOf" srcId="{ACAF95A0-7C64-444A-B0FB-CC92FE82B236}" destId="{E5594F0C-6C4F-4F10-A3C0-24F0C7EDC27F}" srcOrd="6" destOrd="0" presId="urn:microsoft.com/office/officeart/2005/8/layout/matrix1"/>
    <dgm:cxn modelId="{0458FA40-3FA0-4664-A1D5-C888FCD30A87}" type="presParOf" srcId="{ACAF95A0-7C64-444A-B0FB-CC92FE82B236}" destId="{BA699B7A-0923-4303-85F4-F9B68A0FD526}" srcOrd="7" destOrd="0" presId="urn:microsoft.com/office/officeart/2005/8/layout/matrix1"/>
    <dgm:cxn modelId="{1DCA7C44-E714-4AB2-BC71-364FEDF3C502}" type="presParOf" srcId="{C482F892-2CD7-4298-BD3E-129A42EFA701}" destId="{89255D42-63FE-4D51-A654-E1FF00C04687}" srcOrd="1" destOrd="0" presId="urn:microsoft.com/office/officeart/2005/8/layout/matrix1"/>
  </dgm:cxnLst>
  <dgm:bg>
    <a:solidFill>
      <a:schemeClr val="bg1">
        <a:lumMod val="95000"/>
      </a:schemeClr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B32F1D-94BF-4DAA-849C-5E0FB4CF939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16C482-111D-4C9C-81C3-0DDBB9DAF34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 </a:t>
          </a:r>
          <a:endParaRPr lang="en-US" sz="1200" b="1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 Развитие рынка облигаций и синдицированного кредита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Запуск секьюритизации </a:t>
          </a:r>
          <a:r>
            <a:rPr lang="ru-RU" sz="1200" dirty="0" err="1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неипотечных</a:t>
          </a:r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 активов (потребительский кредит, МСП-кредит)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Отраслевые и антикризисные меры по развитию лизинговой деятельности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Завершение аккредитации национальной рейтинговой индустрии (АКРА, Эксперт РА)</a:t>
          </a:r>
          <a:endParaRPr lang="ru-RU" sz="1050" b="0" dirty="0">
            <a:solidFill>
              <a:schemeClr val="tx1"/>
            </a:solidFill>
            <a:latin typeface="Century Gothic" pitchFamily="34" charset="0"/>
          </a:endParaRPr>
        </a:p>
      </dgm:t>
    </dgm:pt>
    <dgm:pt modelId="{09125CE5-FF7D-4D74-B99D-B078B1E9411F}" type="parTrans" cxnId="{1FBFD295-D9C8-4F44-8B36-2247EE233B4A}">
      <dgm:prSet/>
      <dgm:spPr/>
      <dgm:t>
        <a:bodyPr/>
        <a:lstStyle/>
        <a:p>
          <a:endParaRPr lang="ru-RU" sz="3200">
            <a:latin typeface="Century Gothic" pitchFamily="34" charset="0"/>
          </a:endParaRPr>
        </a:p>
      </dgm:t>
    </dgm:pt>
    <dgm:pt modelId="{B007D0E8-C2DE-40AA-B46B-C9E402DD06DE}" type="sibTrans" cxnId="{1FBFD295-D9C8-4F44-8B36-2247EE233B4A}">
      <dgm:prSet/>
      <dgm:spPr/>
      <dgm:t>
        <a:bodyPr/>
        <a:lstStyle/>
        <a:p>
          <a:endParaRPr lang="ru-RU" sz="3200">
            <a:latin typeface="Century Gothic" pitchFamily="34" charset="0"/>
          </a:endParaRPr>
        </a:p>
      </dgm:t>
    </dgm:pt>
    <dgm:pt modelId="{7643D819-E104-4679-8552-1055A5A5A2FE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</a:t>
          </a:r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 Внешнеполитические и </a:t>
          </a:r>
          <a:r>
            <a:rPr lang="ru-RU" sz="1200" dirty="0" err="1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с</a:t>
          </a:r>
          <a:r>
            <a:rPr lang="ru-RU" sz="1200" b="0" dirty="0" err="1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анкционные</a:t>
          </a:r>
          <a:r>
            <a:rPr lang="ru-RU" sz="1200" b="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 ограничения </a:t>
          </a:r>
        </a:p>
        <a:p>
          <a:r>
            <a:rPr lang="ru-RU" sz="1200" b="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 </a:t>
          </a:r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 Консервативный подход </a:t>
          </a:r>
          <a:r>
            <a:rPr lang="ru-RU" sz="1200" dirty="0" err="1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Росфинмониторинга</a:t>
          </a:r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 к изменению законодательства об отмывании (идентификации)</a:t>
          </a:r>
        </a:p>
        <a:p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Новые требования к контрольно-кассовой технике и кассовым операциям</a:t>
          </a:r>
          <a:endParaRPr lang="ru-RU" sz="1200" b="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endParaRPr lang="ru-RU" sz="1200" b="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endParaRPr lang="ru-RU" sz="1200" b="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endParaRPr lang="ru-RU" sz="1400" b="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</dgm:t>
    </dgm:pt>
    <dgm:pt modelId="{447E9D45-19A8-4932-975C-B1A18F85E28C}" type="parTrans" cxnId="{CFFA9800-482F-47A0-B8A7-70818ECD38C9}">
      <dgm:prSet/>
      <dgm:spPr/>
      <dgm:t>
        <a:bodyPr/>
        <a:lstStyle/>
        <a:p>
          <a:endParaRPr lang="ru-RU" sz="3200">
            <a:latin typeface="Century Gothic" pitchFamily="34" charset="0"/>
          </a:endParaRPr>
        </a:p>
      </dgm:t>
    </dgm:pt>
    <dgm:pt modelId="{BD32DEEB-AB5E-42D3-8F01-949582F512A2}" type="sibTrans" cxnId="{CFFA9800-482F-47A0-B8A7-70818ECD38C9}">
      <dgm:prSet/>
      <dgm:spPr/>
      <dgm:t>
        <a:bodyPr/>
        <a:lstStyle/>
        <a:p>
          <a:endParaRPr lang="ru-RU" sz="3200">
            <a:latin typeface="Century Gothic" pitchFamily="34" charset="0"/>
          </a:endParaRPr>
        </a:p>
      </dgm:t>
    </dgm:pt>
    <dgm:pt modelId="{1CE3BDDF-4E1C-4DEA-95A9-09EAEBC6CE8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Ужесточение регулирования и увеличение регуляторных издержек для участников финансового рынка (НПФ, страховые организации, участники рынка ценных бумаг)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Непоследовательность регулирования, например, продолжение замораживания пенсионных накоплений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ru-RU" sz="1400" dirty="0">
            <a:latin typeface="Century Gothic" pitchFamily="34" charset="0"/>
          </a:endParaRPr>
        </a:p>
      </dgm:t>
    </dgm:pt>
    <dgm:pt modelId="{484A7262-6E31-412C-94F0-1C5866B000BD}" type="parTrans" cxnId="{1C8558FA-462D-484F-8D09-5AD44D129E0A}">
      <dgm:prSet/>
      <dgm:spPr/>
      <dgm:t>
        <a:bodyPr/>
        <a:lstStyle/>
        <a:p>
          <a:endParaRPr lang="ru-RU" sz="3200">
            <a:latin typeface="Century Gothic" pitchFamily="34" charset="0"/>
          </a:endParaRPr>
        </a:p>
      </dgm:t>
    </dgm:pt>
    <dgm:pt modelId="{048F3571-B5CC-4D5B-8832-BA0FA90C5CAA}" type="sibTrans" cxnId="{1C8558FA-462D-484F-8D09-5AD44D129E0A}">
      <dgm:prSet/>
      <dgm:spPr/>
      <dgm:t>
        <a:bodyPr/>
        <a:lstStyle/>
        <a:p>
          <a:endParaRPr lang="ru-RU" sz="3200">
            <a:latin typeface="Century Gothic" pitchFamily="34" charset="0"/>
          </a:endParaRPr>
        </a:p>
      </dgm:t>
    </dgm:pt>
    <dgm:pt modelId="{1FEC9070-5C39-4EB5-A3CB-B0AC21ADDC7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400" b="1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  <a:p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</a:t>
          </a:r>
          <a:r>
            <a:rPr lang="ru-RU" sz="1200" b="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Развитие регулирования Национальной системы платежных карт, в том числе дистрибуции карт «Мир»</a:t>
          </a:r>
        </a:p>
        <a:p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</a:t>
          </a:r>
          <a:r>
            <a:rPr lang="ru-RU" sz="1200" b="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Введение новых видов банковских счетов (совместные счета, металлические счета)</a:t>
          </a:r>
        </a:p>
        <a:p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</a:t>
          </a:r>
          <a:r>
            <a:rPr lang="ru-RU" sz="1200" b="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Ограничение наличных расчетов в сделках с участием граждан</a:t>
          </a:r>
        </a:p>
        <a:p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• </a:t>
          </a:r>
          <a:r>
            <a:rPr lang="ru-RU" sz="1200" b="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Сокращение числа операций, подлежащих обязательному контролю</a:t>
          </a:r>
          <a:r>
            <a: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rPr>
            <a:t> </a:t>
          </a:r>
          <a:endParaRPr lang="ru-RU" sz="1050" dirty="0">
            <a:solidFill>
              <a:schemeClr val="tx1">
                <a:lumMod val="95000"/>
                <a:lumOff val="5000"/>
              </a:schemeClr>
            </a:solidFill>
            <a:latin typeface="Century Gothic" pitchFamily="34" charset="0"/>
          </a:endParaRPr>
        </a:p>
      </dgm:t>
    </dgm:pt>
    <dgm:pt modelId="{A591FC95-04F4-4BF3-A9D5-55CEA4C777EB}" type="sibTrans" cxnId="{C100863C-3E4E-4D3D-9ABD-BA5071092428}">
      <dgm:prSet/>
      <dgm:spPr/>
      <dgm:t>
        <a:bodyPr/>
        <a:lstStyle/>
        <a:p>
          <a:endParaRPr lang="ru-RU" sz="3200">
            <a:latin typeface="Century Gothic" pitchFamily="34" charset="0"/>
          </a:endParaRPr>
        </a:p>
      </dgm:t>
    </dgm:pt>
    <dgm:pt modelId="{D0E83CA4-E994-4DF6-A455-401CF1B5F6E4}" type="parTrans" cxnId="{C100863C-3E4E-4D3D-9ABD-BA5071092428}">
      <dgm:prSet/>
      <dgm:spPr/>
      <dgm:t>
        <a:bodyPr/>
        <a:lstStyle/>
        <a:p>
          <a:endParaRPr lang="ru-RU" sz="3200">
            <a:latin typeface="Century Gothic" pitchFamily="34" charset="0"/>
          </a:endParaRPr>
        </a:p>
      </dgm:t>
    </dgm:pt>
    <dgm:pt modelId="{BE15A932-C82D-464C-A3FE-79A3F03367C5}">
      <dgm:prSet phldrT="[Текст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1400" b="0" dirty="0">
            <a:solidFill>
              <a:schemeClr val="bg1"/>
            </a:solidFill>
            <a:latin typeface="Century Gothic" pitchFamily="34" charset="0"/>
          </a:endParaRPr>
        </a:p>
      </dgm:t>
    </dgm:pt>
    <dgm:pt modelId="{FB52E637-443E-48BD-BDD5-784B43F19DAF}" type="sibTrans" cxnId="{DDF5642D-4AFD-4B9F-8CB9-705EDFFC75CB}">
      <dgm:prSet/>
      <dgm:spPr/>
      <dgm:t>
        <a:bodyPr/>
        <a:lstStyle/>
        <a:p>
          <a:endParaRPr lang="ru-RU" sz="3200">
            <a:latin typeface="Century Gothic" pitchFamily="34" charset="0"/>
          </a:endParaRPr>
        </a:p>
      </dgm:t>
    </dgm:pt>
    <dgm:pt modelId="{AF14CED5-A199-4E3B-AA46-602E8674A26A}" type="parTrans" cxnId="{DDF5642D-4AFD-4B9F-8CB9-705EDFFC75CB}">
      <dgm:prSet/>
      <dgm:spPr/>
      <dgm:t>
        <a:bodyPr/>
        <a:lstStyle/>
        <a:p>
          <a:endParaRPr lang="ru-RU" sz="3200">
            <a:latin typeface="Century Gothic" pitchFamily="34" charset="0"/>
          </a:endParaRPr>
        </a:p>
      </dgm:t>
    </dgm:pt>
    <dgm:pt modelId="{C482F892-2CD7-4298-BD3E-129A42EFA701}" type="pres">
      <dgm:prSet presAssocID="{26B32F1D-94BF-4DAA-849C-5E0FB4CF939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AF95A0-7C64-444A-B0FB-CC92FE82B236}" type="pres">
      <dgm:prSet presAssocID="{26B32F1D-94BF-4DAA-849C-5E0FB4CF9394}" presName="matrix" presStyleCnt="0"/>
      <dgm:spPr/>
    </dgm:pt>
    <dgm:pt modelId="{983CC288-5D60-43ED-A262-418155D9B2B4}" type="pres">
      <dgm:prSet presAssocID="{26B32F1D-94BF-4DAA-849C-5E0FB4CF9394}" presName="tile1" presStyleLbl="node1" presStyleIdx="0" presStyleCnt="4" custLinFactNeighborX="-612" custLinFactNeighborY="-275"/>
      <dgm:spPr/>
      <dgm:t>
        <a:bodyPr/>
        <a:lstStyle/>
        <a:p>
          <a:endParaRPr lang="ru-RU"/>
        </a:p>
      </dgm:t>
    </dgm:pt>
    <dgm:pt modelId="{321EBA04-E466-4A8B-8205-5418A31048E7}" type="pres">
      <dgm:prSet presAssocID="{26B32F1D-94BF-4DAA-849C-5E0FB4CF939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D6192-1CF4-413F-8578-ACC44095793E}" type="pres">
      <dgm:prSet presAssocID="{26B32F1D-94BF-4DAA-849C-5E0FB4CF9394}" presName="tile2" presStyleLbl="node1" presStyleIdx="1" presStyleCnt="4" custLinFactNeighborX="813"/>
      <dgm:spPr/>
      <dgm:t>
        <a:bodyPr/>
        <a:lstStyle/>
        <a:p>
          <a:endParaRPr lang="ru-RU"/>
        </a:p>
      </dgm:t>
    </dgm:pt>
    <dgm:pt modelId="{7EEF6A51-A683-4E55-BE94-B3F0CA73D4E1}" type="pres">
      <dgm:prSet presAssocID="{26B32F1D-94BF-4DAA-849C-5E0FB4CF939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FF5F0-1FA9-496A-A109-B3BABAAEC188}" type="pres">
      <dgm:prSet presAssocID="{26B32F1D-94BF-4DAA-849C-5E0FB4CF9394}" presName="tile3" presStyleLbl="node1" presStyleIdx="2" presStyleCnt="4" custLinFactNeighborY="1333"/>
      <dgm:spPr/>
      <dgm:t>
        <a:bodyPr/>
        <a:lstStyle/>
        <a:p>
          <a:endParaRPr lang="ru-RU"/>
        </a:p>
      </dgm:t>
    </dgm:pt>
    <dgm:pt modelId="{88C43596-37F0-4737-8613-01626C9CA3F7}" type="pres">
      <dgm:prSet presAssocID="{26B32F1D-94BF-4DAA-849C-5E0FB4CF939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94F0C-6C4F-4F10-A3C0-24F0C7EDC27F}" type="pres">
      <dgm:prSet presAssocID="{26B32F1D-94BF-4DAA-849C-5E0FB4CF9394}" presName="tile4" presStyleLbl="node1" presStyleIdx="3" presStyleCnt="4" custLinFactNeighborX="813" custLinFactNeighborY="1333"/>
      <dgm:spPr/>
      <dgm:t>
        <a:bodyPr/>
        <a:lstStyle/>
        <a:p>
          <a:endParaRPr lang="ru-RU"/>
        </a:p>
      </dgm:t>
    </dgm:pt>
    <dgm:pt modelId="{BA699B7A-0923-4303-85F4-F9B68A0FD526}" type="pres">
      <dgm:prSet presAssocID="{26B32F1D-94BF-4DAA-849C-5E0FB4CF939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55D42-63FE-4D51-A654-E1FF00C04687}" type="pres">
      <dgm:prSet presAssocID="{26B32F1D-94BF-4DAA-849C-5E0FB4CF9394}" presName="centerTile" presStyleLbl="fgShp" presStyleIdx="0" presStyleCnt="1" custAng="0" custFlipVert="0" custFlipHor="0" custScaleX="13550" custScaleY="3825" custLinFactNeighborX="8130" custLinFactNeighborY="4724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D6D70B3-4094-41EE-BBB2-56C796ACE84F}" type="presOf" srcId="{BE15A932-C82D-464C-A3FE-79A3F03367C5}" destId="{89255D42-63FE-4D51-A654-E1FF00C04687}" srcOrd="0" destOrd="0" presId="urn:microsoft.com/office/officeart/2005/8/layout/matrix1"/>
    <dgm:cxn modelId="{CFFA9800-482F-47A0-B8A7-70818ECD38C9}" srcId="{BE15A932-C82D-464C-A3FE-79A3F03367C5}" destId="{7643D819-E104-4679-8552-1055A5A5A2FE}" srcOrd="2" destOrd="0" parTransId="{447E9D45-19A8-4932-975C-B1A18F85E28C}" sibTransId="{BD32DEEB-AB5E-42D3-8F01-949582F512A2}"/>
    <dgm:cxn modelId="{E934E158-2E3E-4E4B-B0CC-4DC7943ED052}" type="presOf" srcId="{7643D819-E104-4679-8552-1055A5A5A2FE}" destId="{88C43596-37F0-4737-8613-01626C9CA3F7}" srcOrd="1" destOrd="0" presId="urn:microsoft.com/office/officeart/2005/8/layout/matrix1"/>
    <dgm:cxn modelId="{414A2162-95CA-464F-9891-28355F64ADED}" type="presOf" srcId="{1FEC9070-5C39-4EB5-A3CB-B0AC21ADDC7D}" destId="{321EBA04-E466-4A8B-8205-5418A31048E7}" srcOrd="1" destOrd="0" presId="urn:microsoft.com/office/officeart/2005/8/layout/matrix1"/>
    <dgm:cxn modelId="{2DF74B1A-FD5D-4622-A8F6-21FCB526175F}" type="presOf" srcId="{1CE3BDDF-4E1C-4DEA-95A9-09EAEBC6CE8F}" destId="{BA699B7A-0923-4303-85F4-F9B68A0FD526}" srcOrd="1" destOrd="0" presId="urn:microsoft.com/office/officeart/2005/8/layout/matrix1"/>
    <dgm:cxn modelId="{15A0D000-7B90-4239-9851-9A8500241EDD}" type="presOf" srcId="{7643D819-E104-4679-8552-1055A5A5A2FE}" destId="{A13FF5F0-1FA9-496A-A109-B3BABAAEC188}" srcOrd="0" destOrd="0" presId="urn:microsoft.com/office/officeart/2005/8/layout/matrix1"/>
    <dgm:cxn modelId="{C20EF81C-EC83-4709-8915-F64942085857}" type="presOf" srcId="{1CE3BDDF-4E1C-4DEA-95A9-09EAEBC6CE8F}" destId="{E5594F0C-6C4F-4F10-A3C0-24F0C7EDC27F}" srcOrd="0" destOrd="0" presId="urn:microsoft.com/office/officeart/2005/8/layout/matrix1"/>
    <dgm:cxn modelId="{DDF5642D-4AFD-4B9F-8CB9-705EDFFC75CB}" srcId="{26B32F1D-94BF-4DAA-849C-5E0FB4CF9394}" destId="{BE15A932-C82D-464C-A3FE-79A3F03367C5}" srcOrd="0" destOrd="0" parTransId="{AF14CED5-A199-4E3B-AA46-602E8674A26A}" sibTransId="{FB52E637-443E-48BD-BDD5-784B43F19DAF}"/>
    <dgm:cxn modelId="{E07A43BB-8131-4D51-9850-51B9E530929D}" type="presOf" srcId="{EB16C482-111D-4C9C-81C3-0DDBB9DAF34B}" destId="{7EEF6A51-A683-4E55-BE94-B3F0CA73D4E1}" srcOrd="1" destOrd="0" presId="urn:microsoft.com/office/officeart/2005/8/layout/matrix1"/>
    <dgm:cxn modelId="{924A3484-4399-4C72-AC5B-3F1433266F67}" type="presOf" srcId="{26B32F1D-94BF-4DAA-849C-5E0FB4CF9394}" destId="{C482F892-2CD7-4298-BD3E-129A42EFA701}" srcOrd="0" destOrd="0" presId="urn:microsoft.com/office/officeart/2005/8/layout/matrix1"/>
    <dgm:cxn modelId="{C59EE739-DA3B-4DD2-805D-4A005C319AEB}" type="presOf" srcId="{EB16C482-111D-4C9C-81C3-0DDBB9DAF34B}" destId="{3EBD6192-1CF4-413F-8578-ACC44095793E}" srcOrd="0" destOrd="0" presId="urn:microsoft.com/office/officeart/2005/8/layout/matrix1"/>
    <dgm:cxn modelId="{1FBFD295-D9C8-4F44-8B36-2247EE233B4A}" srcId="{BE15A932-C82D-464C-A3FE-79A3F03367C5}" destId="{EB16C482-111D-4C9C-81C3-0DDBB9DAF34B}" srcOrd="1" destOrd="0" parTransId="{09125CE5-FF7D-4D74-B99D-B078B1E9411F}" sibTransId="{B007D0E8-C2DE-40AA-B46B-C9E402DD06DE}"/>
    <dgm:cxn modelId="{C100863C-3E4E-4D3D-9ABD-BA5071092428}" srcId="{BE15A932-C82D-464C-A3FE-79A3F03367C5}" destId="{1FEC9070-5C39-4EB5-A3CB-B0AC21ADDC7D}" srcOrd="0" destOrd="0" parTransId="{D0E83CA4-E994-4DF6-A455-401CF1B5F6E4}" sibTransId="{A591FC95-04F4-4BF3-A9D5-55CEA4C777EB}"/>
    <dgm:cxn modelId="{8AFF6790-D96D-41EE-A3D4-5EBA4FCB3A7A}" type="presOf" srcId="{1FEC9070-5C39-4EB5-A3CB-B0AC21ADDC7D}" destId="{983CC288-5D60-43ED-A262-418155D9B2B4}" srcOrd="0" destOrd="0" presId="urn:microsoft.com/office/officeart/2005/8/layout/matrix1"/>
    <dgm:cxn modelId="{1C8558FA-462D-484F-8D09-5AD44D129E0A}" srcId="{BE15A932-C82D-464C-A3FE-79A3F03367C5}" destId="{1CE3BDDF-4E1C-4DEA-95A9-09EAEBC6CE8F}" srcOrd="3" destOrd="0" parTransId="{484A7262-6E31-412C-94F0-1C5866B000BD}" sibTransId="{048F3571-B5CC-4D5B-8832-BA0FA90C5CAA}"/>
    <dgm:cxn modelId="{B7D0D27A-69E2-4DF8-BB62-E9CEA822197F}" type="presParOf" srcId="{C482F892-2CD7-4298-BD3E-129A42EFA701}" destId="{ACAF95A0-7C64-444A-B0FB-CC92FE82B236}" srcOrd="0" destOrd="0" presId="urn:microsoft.com/office/officeart/2005/8/layout/matrix1"/>
    <dgm:cxn modelId="{124E321B-B5E7-45B4-BBBE-0C36A001E9B2}" type="presParOf" srcId="{ACAF95A0-7C64-444A-B0FB-CC92FE82B236}" destId="{983CC288-5D60-43ED-A262-418155D9B2B4}" srcOrd="0" destOrd="0" presId="urn:microsoft.com/office/officeart/2005/8/layout/matrix1"/>
    <dgm:cxn modelId="{F747D313-E51D-499C-9545-4655F672767C}" type="presParOf" srcId="{ACAF95A0-7C64-444A-B0FB-CC92FE82B236}" destId="{321EBA04-E466-4A8B-8205-5418A31048E7}" srcOrd="1" destOrd="0" presId="urn:microsoft.com/office/officeart/2005/8/layout/matrix1"/>
    <dgm:cxn modelId="{8215ED08-5121-448E-B491-9896C52DB6B7}" type="presParOf" srcId="{ACAF95A0-7C64-444A-B0FB-CC92FE82B236}" destId="{3EBD6192-1CF4-413F-8578-ACC44095793E}" srcOrd="2" destOrd="0" presId="urn:microsoft.com/office/officeart/2005/8/layout/matrix1"/>
    <dgm:cxn modelId="{377D400A-47D8-4C6D-BCF5-366DB1E90976}" type="presParOf" srcId="{ACAF95A0-7C64-444A-B0FB-CC92FE82B236}" destId="{7EEF6A51-A683-4E55-BE94-B3F0CA73D4E1}" srcOrd="3" destOrd="0" presId="urn:microsoft.com/office/officeart/2005/8/layout/matrix1"/>
    <dgm:cxn modelId="{60E4A089-91D8-4825-856F-50273E9388B1}" type="presParOf" srcId="{ACAF95A0-7C64-444A-B0FB-CC92FE82B236}" destId="{A13FF5F0-1FA9-496A-A109-B3BABAAEC188}" srcOrd="4" destOrd="0" presId="urn:microsoft.com/office/officeart/2005/8/layout/matrix1"/>
    <dgm:cxn modelId="{81A19A42-B571-4DAD-B169-3E218D7AB804}" type="presParOf" srcId="{ACAF95A0-7C64-444A-B0FB-CC92FE82B236}" destId="{88C43596-37F0-4737-8613-01626C9CA3F7}" srcOrd="5" destOrd="0" presId="urn:microsoft.com/office/officeart/2005/8/layout/matrix1"/>
    <dgm:cxn modelId="{FA9EA485-7497-412B-B72D-46B039E1B69B}" type="presParOf" srcId="{ACAF95A0-7C64-444A-B0FB-CC92FE82B236}" destId="{E5594F0C-6C4F-4F10-A3C0-24F0C7EDC27F}" srcOrd="6" destOrd="0" presId="urn:microsoft.com/office/officeart/2005/8/layout/matrix1"/>
    <dgm:cxn modelId="{FC4E09F5-85ED-43EC-9890-2FF1E8DB937C}" type="presParOf" srcId="{ACAF95A0-7C64-444A-B0FB-CC92FE82B236}" destId="{BA699B7A-0923-4303-85F4-F9B68A0FD526}" srcOrd="7" destOrd="0" presId="urn:microsoft.com/office/officeart/2005/8/layout/matrix1"/>
    <dgm:cxn modelId="{A2E6E664-644D-42E5-A350-CA966A94B308}" type="presParOf" srcId="{C482F892-2CD7-4298-BD3E-129A42EFA701}" destId="{89255D42-63FE-4D51-A654-E1FF00C04687}" srcOrd="1" destOrd="0" presId="urn:microsoft.com/office/officeart/2005/8/layout/matrix1"/>
  </dgm:cxnLst>
  <dgm:bg>
    <a:solidFill>
      <a:schemeClr val="bg1">
        <a:lumMod val="95000"/>
      </a:schemeClr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091E2-9C5C-4CDE-A3DE-57E6126D8634}">
      <dsp:nvSpPr>
        <dsp:cNvPr id="0" name=""/>
        <dsp:cNvSpPr/>
      </dsp:nvSpPr>
      <dsp:spPr>
        <a:xfrm rot="5400000">
          <a:off x="-275337" y="280314"/>
          <a:ext cx="1835580" cy="12849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СБОР И АНАЛИЗ</a:t>
          </a:r>
          <a:r>
            <a:rPr lang="en-US" sz="1300" kern="1200" dirty="0"/>
            <a:t> </a:t>
          </a:r>
          <a:r>
            <a:rPr lang="ru-RU" sz="1300" kern="1200" dirty="0"/>
            <a:t>ИНФОРМАЦИИ</a:t>
          </a:r>
        </a:p>
      </dsp:txBody>
      <dsp:txXfrm rot="-5400000">
        <a:off x="0" y="647430"/>
        <a:ext cx="1284906" cy="550674"/>
      </dsp:txXfrm>
    </dsp:sp>
    <dsp:sp modelId="{C577F19D-C63A-4BDF-8897-1F79271A9021}">
      <dsp:nvSpPr>
        <dsp:cNvPr id="0" name=""/>
        <dsp:cNvSpPr/>
      </dsp:nvSpPr>
      <dsp:spPr>
        <a:xfrm rot="5400000">
          <a:off x="4042520" y="-2752636"/>
          <a:ext cx="1193127" cy="67083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+mn-lt"/>
            </a:rPr>
            <a:t>Сбор информации о тенденциях регулирования и развития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+mn-lt"/>
            </a:rPr>
            <a:t>Содержание работы выражается в сопоставлении вектора развития банка и вектора развития регулирования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+mn-lt"/>
            </a:rPr>
            <a:t>Определение текущих тенденциях развития законодательства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+mn-lt"/>
            </a:rPr>
            <a:t>Профильный блок определяет текущие интересы банка  </a:t>
          </a:r>
        </a:p>
      </dsp:txBody>
      <dsp:txXfrm rot="-5400000">
        <a:off x="1284907" y="63221"/>
        <a:ext cx="6650110" cy="1076639"/>
      </dsp:txXfrm>
    </dsp:sp>
    <dsp:sp modelId="{5EB7EF87-B133-4005-BB80-23BE6220040F}">
      <dsp:nvSpPr>
        <dsp:cNvPr id="0" name=""/>
        <dsp:cNvSpPr/>
      </dsp:nvSpPr>
      <dsp:spPr>
        <a:xfrm rot="5400000">
          <a:off x="-275337" y="1924356"/>
          <a:ext cx="1835580" cy="12849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ВНУТРЕНЕЕ ОБСУЖДЕНИЕ</a:t>
          </a:r>
        </a:p>
      </dsp:txBody>
      <dsp:txXfrm rot="-5400000">
        <a:off x="0" y="2291472"/>
        <a:ext cx="1284906" cy="550674"/>
      </dsp:txXfrm>
    </dsp:sp>
    <dsp:sp modelId="{14643B90-DDD4-4DB0-BD5B-EC5251623236}">
      <dsp:nvSpPr>
        <dsp:cNvPr id="0" name=""/>
        <dsp:cNvSpPr/>
      </dsp:nvSpPr>
      <dsp:spPr>
        <a:xfrm rot="5400000">
          <a:off x="4042520" y="-1108593"/>
          <a:ext cx="1193127" cy="67083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+mn-lt"/>
            </a:rPr>
            <a:t>Два режима командной работы «внутри» банка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+mn-lt"/>
            </a:rPr>
            <a:t>Текущий режим взаимодействия подразделений при анализе нормативных предложений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+mn-lt"/>
            </a:rPr>
            <a:t>Стратегическая сессия для подготовки банковских инициатив и координации подходов</a:t>
          </a:r>
        </a:p>
      </dsp:txBody>
      <dsp:txXfrm rot="-5400000">
        <a:off x="1284907" y="1707264"/>
        <a:ext cx="6650110" cy="1076639"/>
      </dsp:txXfrm>
    </dsp:sp>
    <dsp:sp modelId="{FAB738F0-1B37-4628-9093-C090C9EBB92F}">
      <dsp:nvSpPr>
        <dsp:cNvPr id="0" name=""/>
        <dsp:cNvSpPr/>
      </dsp:nvSpPr>
      <dsp:spPr>
        <a:xfrm rot="5400000">
          <a:off x="-246079" y="3573376"/>
          <a:ext cx="1835580" cy="12849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ВНЕШНИЙ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ЭТАП</a:t>
          </a:r>
        </a:p>
      </dsp:txBody>
      <dsp:txXfrm rot="-5400000">
        <a:off x="29258" y="3940492"/>
        <a:ext cx="1284906" cy="550674"/>
      </dsp:txXfrm>
    </dsp:sp>
    <dsp:sp modelId="{269F0240-F886-4AED-A0B5-292F48C3A582}">
      <dsp:nvSpPr>
        <dsp:cNvPr id="0" name=""/>
        <dsp:cNvSpPr/>
      </dsp:nvSpPr>
      <dsp:spPr>
        <a:xfrm rot="5400000">
          <a:off x="4042520" y="535448"/>
          <a:ext cx="1193127" cy="67083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+mn-lt"/>
            </a:rPr>
            <a:t>Представление позиции и ее отстаивание в регулирующих органах и публичном пространстве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+mn-lt"/>
            </a:rPr>
            <a:t>Оценка «проходимости» выдвинутых предложений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+mn-lt"/>
            </a:rPr>
            <a:t>При необходимости, корректировка и уточнение предложений или позиции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1284907" y="3351305"/>
        <a:ext cx="6650110" cy="1076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16" charset="0"/>
              <a:buNone/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16" charset="0"/>
              <a:buNone/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2826484-B31E-4612-A220-5DE89DB3F4AB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16" charset="0"/>
              <a:buNone/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 New Roman" pitchFamily="16" charset="0"/>
              <a:buNone/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CF595016-2F2A-471B-B286-2A33256A3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18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4CFEBB8F-F342-4EEF-BC9D-95F377BF3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75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1836D92-C1EA-499D-B59A-26F8CD06ED82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9E6F4E6-3C59-4BBF-9D26-04CF6E7129E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47EB257A-353A-4603-8579-7E74B46771C2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50891A5A-5F19-4E82-8D2B-A5CF01866FA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4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767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4767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4767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4767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4767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D3BA35A1-F495-4EF4-BF16-C62A3F8BCC35}" type="slidenum">
              <a:rPr 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5</a:t>
            </a:fld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09A59-143D-44FD-B50A-1E104A10D7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2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9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38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71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639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69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15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628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32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605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37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90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30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38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783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52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63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85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571" y="0"/>
            <a:ext cx="5540995" cy="107678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16571" y="1393481"/>
            <a:ext cx="7914931" cy="482536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587335"/>
            <a:ext cx="554099" cy="587335"/>
          </a:xfrm>
          <a:prstGeom prst="rect">
            <a:avLst/>
          </a:prstGeom>
          <a:ln/>
        </p:spPr>
        <p:txBody>
          <a:bodyPr lIns="80165" tIns="40083" rIns="80165" bIns="40083"/>
          <a:lstStyle>
            <a:lvl1pPr>
              <a:defRPr/>
            </a:lvl1pPr>
          </a:lstStyle>
          <a:p>
            <a:pPr>
              <a:defRPr/>
            </a:pPr>
            <a:fld id="{2B638782-16DE-4912-B850-D181F12B6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68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26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6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7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5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95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77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1588"/>
            <a:ext cx="1874837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Четвертый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1588"/>
            <a:ext cx="1874837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Четвертый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aa55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895" y="4312146"/>
            <a:ext cx="2119313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>
              <a:rot lat="0" lon="600000" rev="0"/>
            </a:camera>
            <a:lightRig rig="threePt" dir="t"/>
          </a:scene3d>
          <a:sp3d extrusionH="76200">
            <a:bevelT w="127000"/>
            <a:extrusionClr>
              <a:srgbClr val="FF0000"/>
            </a:extrusionClr>
          </a:sp3d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116013" y="1557338"/>
            <a:ext cx="6911975" cy="2592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76200" dist="12700" dir="8100000" sy="-23000" kx="800400" algn="br" rotWithShape="0">
              <a:srgbClr val="FF0000">
                <a:alpha val="20000"/>
              </a:srgbClr>
            </a:outerShdw>
          </a:effectLst>
        </p:spPr>
        <p:txBody>
          <a:bodyPr wrap="none" lIns="90000" tIns="45000" rIns="90000" bIns="45000" anchor="ctr"/>
          <a:lstStyle/>
          <a:p>
            <a:pPr algn="ctr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Деятельность банковского GR:</a:t>
            </a:r>
          </a:p>
          <a:p>
            <a:pPr algn="ctr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снижение рисков и создание условий </a:t>
            </a:r>
          </a:p>
          <a:p>
            <a:pPr algn="ctr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экономического роста </a:t>
            </a:r>
          </a:p>
        </p:txBody>
      </p:sp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360363" y="179388"/>
            <a:ext cx="1587" cy="6480175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Line 3"/>
          <p:cNvSpPr>
            <a:spLocks noChangeShapeType="1"/>
          </p:cNvSpPr>
          <p:nvPr/>
        </p:nvSpPr>
        <p:spPr bwMode="auto">
          <a:xfrm>
            <a:off x="360363" y="6659563"/>
            <a:ext cx="8640762" cy="1587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8" name="Line 4"/>
          <p:cNvSpPr>
            <a:spLocks noChangeShapeType="1"/>
          </p:cNvSpPr>
          <p:nvPr/>
        </p:nvSpPr>
        <p:spPr bwMode="auto">
          <a:xfrm>
            <a:off x="8999538" y="179388"/>
            <a:ext cx="1587" cy="6480175"/>
          </a:xfrm>
          <a:prstGeom prst="line">
            <a:avLst/>
          </a:prstGeom>
          <a:noFill/>
          <a:ln w="36000">
            <a:solidFill>
              <a:srgbClr val="FF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9" name="Line 5"/>
          <p:cNvSpPr>
            <a:spLocks noChangeShapeType="1"/>
          </p:cNvSpPr>
          <p:nvPr/>
        </p:nvSpPr>
        <p:spPr bwMode="auto">
          <a:xfrm>
            <a:off x="360363" y="179388"/>
            <a:ext cx="8640762" cy="1587"/>
          </a:xfrm>
          <a:prstGeom prst="line">
            <a:avLst/>
          </a:prstGeom>
          <a:noFill/>
          <a:ln w="36000">
            <a:solidFill>
              <a:srgbClr val="FF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>
                <a:solidFill>
                  <a:srgbClr val="FF0000"/>
                </a:solidFill>
              </a:rPr>
              <a:t>Прогноз экономического развития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(базовый и стрессовый сценарии)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8208912" cy="4968552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532813" y="6308725"/>
            <a:ext cx="441146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b="1" dirty="0">
                <a:solidFill>
                  <a:srgbClr val="4D4D4D"/>
                </a:solidFill>
              </a:rPr>
              <a:t>10</a:t>
            </a:r>
          </a:p>
        </p:txBody>
      </p:sp>
      <p:sp>
        <p:nvSpPr>
          <p:cNvPr id="3" name="Стрелка вправо 2"/>
          <p:cNvSpPr/>
          <p:nvPr/>
        </p:nvSpPr>
        <p:spPr bwMode="auto">
          <a:xfrm rot="10800000">
            <a:off x="8532813" y="3140968"/>
            <a:ext cx="312906" cy="2880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154638" y="3140968"/>
            <a:ext cx="312906" cy="2880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0825" y="6337387"/>
            <a:ext cx="8208963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RELATIONS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ОАО «АЛЬФА-БАНК»</a:t>
            </a:r>
          </a:p>
        </p:txBody>
      </p:sp>
    </p:spTree>
    <p:extLst>
      <p:ext uri="{BB962C8B-B14F-4D97-AF65-F5344CB8AC3E}">
        <p14:creationId xmlns:p14="http://schemas.microsoft.com/office/powerpoint/2010/main" val="184970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>
                <a:solidFill>
                  <a:srgbClr val="FF0000"/>
                </a:solidFill>
              </a:rPr>
              <a:t>Источники финансирования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инвестиций в основной капитал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34693" cy="41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4653136"/>
            <a:ext cx="5148064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По данным </a:t>
            </a:r>
            <a:r>
              <a:rPr lang="ru-RU" sz="1600" i="1" dirty="0" err="1"/>
              <a:t>Росстатистики</a:t>
            </a:r>
            <a:r>
              <a:rPr lang="ru-RU" sz="1600" i="1" dirty="0"/>
              <a:t> и Банка России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5535563"/>
            <a:ext cx="8208912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счет кредитов, полученных от кредитных организаций, в Российской Федерации финансируется </a:t>
            </a:r>
            <a:r>
              <a:rPr lang="ru-RU" b="1" dirty="0"/>
              <a:t>только 8% </a:t>
            </a:r>
            <a:r>
              <a:rPr lang="ru-RU" dirty="0"/>
              <a:t>инвестиций в основной капитал. </a:t>
            </a:r>
          </a:p>
          <a:p>
            <a:r>
              <a:rPr lang="ru-RU" dirty="0"/>
              <a:t>На развитых рынках данный показатель в 2-3 раза выше.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532813" y="6308725"/>
            <a:ext cx="428387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b="1" dirty="0">
                <a:solidFill>
                  <a:srgbClr val="4D4D4D"/>
                </a:solidFill>
              </a:rPr>
              <a:t>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7429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2492896"/>
            <a:ext cx="504056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24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76734" y="6337387"/>
            <a:ext cx="8208963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RELATIONS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ОАО «АЛЬФА-БАНК»</a:t>
            </a:r>
          </a:p>
        </p:txBody>
      </p:sp>
    </p:spTree>
    <p:extLst>
      <p:ext uri="{BB962C8B-B14F-4D97-AF65-F5344CB8AC3E}">
        <p14:creationId xmlns:p14="http://schemas.microsoft.com/office/powerpoint/2010/main" val="283981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>
                <a:solidFill>
                  <a:srgbClr val="FF0000"/>
                </a:solidFill>
              </a:rPr>
              <a:t>Кредиты реальному сектору,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% ВВП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5" y="1844824"/>
            <a:ext cx="859126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532813" y="6308725"/>
            <a:ext cx="441146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b="1" dirty="0">
                <a:solidFill>
                  <a:srgbClr val="4D4D4D"/>
                </a:solidFill>
              </a:rPr>
              <a:t>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5441376"/>
            <a:ext cx="8208912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/>
              <a:t>Вывод:  </a:t>
            </a:r>
            <a:r>
              <a:rPr lang="ru-RU" dirty="0"/>
              <a:t>В развитых странах банковские кредиты реальному сектору составляют 200-300% ВВП. Россия отстает по этому показателю даже от большинства развивающихся стран. 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0825" y="6237288"/>
            <a:ext cx="8208963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RELATIONS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ОАО «АЛЬФА-БАНК»</a:t>
            </a:r>
          </a:p>
        </p:txBody>
      </p:sp>
    </p:spTree>
    <p:extLst>
      <p:ext uri="{BB962C8B-B14F-4D97-AF65-F5344CB8AC3E}">
        <p14:creationId xmlns:p14="http://schemas.microsoft.com/office/powerpoint/2010/main" val="803392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>
                <a:solidFill>
                  <a:srgbClr val="FF0000"/>
                </a:solidFill>
              </a:rPr>
              <a:t>Процентные ставки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1"/>
            <a:ext cx="802769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661248"/>
            <a:ext cx="8280920" cy="77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/>
              <a:t>Предложение: </a:t>
            </a:r>
            <a:r>
              <a:rPr lang="ru-RU" sz="1600" dirty="0"/>
              <a:t>До конца 2016 г. установить механизм корректировки ключевой ставки, при котором значение ключевой ставки не превышает годовой уровень потребительской инфляции более чем на 1,5 – 2 процентных пункта.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532813" y="6308725"/>
            <a:ext cx="441146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b="1" dirty="0">
                <a:solidFill>
                  <a:srgbClr val="4D4D4D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6132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>
                <a:solidFill>
                  <a:srgbClr val="FF0000"/>
                </a:solidFill>
              </a:rPr>
              <a:t>Банковские риски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2400" dirty="0"/>
              <a:t>Кредитный риск (дефолт заемщика)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dirty="0"/>
              <a:t>Процентный риск (рост процентных ставок)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dirty="0"/>
              <a:t>Валютный риск (увеличение курса валюты)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dirty="0"/>
              <a:t>Операционный риск (мошенничество и ошибки)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dirty="0"/>
              <a:t>Регуляторный (правовой) риск</a:t>
            </a:r>
          </a:p>
          <a:p>
            <a:pPr marL="0" indent="0"/>
            <a:endParaRPr lang="ru-RU" sz="2400" dirty="0"/>
          </a:p>
          <a:p>
            <a:pPr marL="0" indent="0"/>
            <a:r>
              <a:rPr lang="ru-RU" sz="2400" dirty="0"/>
              <a:t>Банковский </a:t>
            </a:r>
            <a:r>
              <a:rPr lang="en-US" sz="2400" dirty="0"/>
              <a:t>GR </a:t>
            </a:r>
            <a:r>
              <a:rPr lang="ru-RU" sz="2400" dirty="0"/>
              <a:t>– это часть системы управления и снижения банковских рисков, прежде всего регуляторного риска  </a:t>
            </a:r>
          </a:p>
          <a:p>
            <a:pPr marL="514350" indent="-514350">
              <a:buFont typeface="+mj-lt"/>
              <a:buAutoNum type="arabicParenR"/>
            </a:pPr>
            <a:endParaRPr lang="ru-RU" sz="24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532813" y="6308725"/>
            <a:ext cx="441146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b="1" dirty="0">
                <a:solidFill>
                  <a:srgbClr val="4D4D4D"/>
                </a:solidFill>
              </a:rPr>
              <a:t>14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6237288"/>
            <a:ext cx="8208963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RELATIONS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АО «АЛЬФА-БАНК»</a:t>
            </a:r>
          </a:p>
        </p:txBody>
      </p:sp>
    </p:spTree>
    <p:extLst>
      <p:ext uri="{BB962C8B-B14F-4D97-AF65-F5344CB8AC3E}">
        <p14:creationId xmlns:p14="http://schemas.microsoft.com/office/powerpoint/2010/main" val="964657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>
                <a:solidFill>
                  <a:srgbClr val="FF0000"/>
                </a:solidFill>
              </a:rPr>
              <a:t>Минимизация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правового риска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373" y="1445410"/>
            <a:ext cx="8228013" cy="4524375"/>
          </a:xfrm>
        </p:spPr>
        <p:txBody>
          <a:bodyPr/>
          <a:lstStyle/>
          <a:p>
            <a:pPr marL="0" lvl="1" indent="0"/>
            <a:r>
              <a:rPr lang="ru-RU" sz="2000" dirty="0"/>
              <a:t>В целях обеспечения прогнозируемости финансового положения банковского клиента, оценки его будущих финансовых потоков и организации мониторинга со стороны кредитора необходимо обеспечить: </a:t>
            </a:r>
          </a:p>
          <a:p>
            <a:pPr lvl="1">
              <a:buFont typeface="Wingdings" pitchFamily="2" charset="2"/>
              <a:buChar char="q"/>
            </a:pPr>
            <a:r>
              <a:rPr lang="ru-RU" sz="2000" dirty="0"/>
              <a:t>Стабильность законодательства о несостоятельности (процедур несостоятельности) для заемщиков в средне- и долгосрочных проектах,</a:t>
            </a:r>
          </a:p>
          <a:p>
            <a:pPr lvl="1">
              <a:buFont typeface="Wingdings" pitchFamily="2" charset="2"/>
              <a:buChar char="q"/>
            </a:pPr>
            <a:r>
              <a:rPr lang="ru-RU" sz="2000" dirty="0"/>
              <a:t>Неизменность налоговых режимов заемщиков (сохранение прогнозируемости платежных потоков), внедрение аналогов инструментов СРП (соглашений о разделе продукции),</a:t>
            </a:r>
          </a:p>
          <a:p>
            <a:pPr lvl="1">
              <a:buFont typeface="Wingdings" pitchFamily="2" charset="2"/>
              <a:buChar char="q"/>
            </a:pPr>
            <a:r>
              <a:rPr lang="ru-RU" sz="2000" dirty="0"/>
              <a:t>Развитие механизма специализированных инвестиционных контрактов (Закон № 44-ФЗ), которые гарантируют инвестору неизменность условий на 10 лет,    </a:t>
            </a:r>
          </a:p>
          <a:p>
            <a:pPr lvl="1">
              <a:buFont typeface="Wingdings" pitchFamily="2" charset="2"/>
              <a:buChar char="q"/>
            </a:pPr>
            <a:r>
              <a:rPr lang="ru-RU" sz="2000" dirty="0"/>
              <a:t>Доступ банков к информационным системам органов государственной власти для проверки состояния заемщика – юридического лица и гражданина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532813" y="6308725"/>
            <a:ext cx="441146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b="1" dirty="0">
                <a:solidFill>
                  <a:srgbClr val="4D4D4D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04489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601" y="0"/>
            <a:ext cx="6578573" cy="1076781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FF0000"/>
                </a:solidFill>
              </a:rPr>
              <a:t>Расширение банковского инструментария: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корпоративный и розничный кредит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04250" y="6237288"/>
            <a:ext cx="424027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11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80305647"/>
              </p:ext>
            </p:extLst>
          </p:nvPr>
        </p:nvGraphicFramePr>
        <p:xfrm>
          <a:off x="145238" y="1275775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65117" y="1274149"/>
            <a:ext cx="4464496" cy="2927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itchFamily="34" charset="0"/>
              </a:rPr>
              <a:t>ВОЗМОЖНОСТИ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0828" y="4007023"/>
            <a:ext cx="4464496" cy="29270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itchFamily="34" charset="0"/>
              </a:rPr>
              <a:t>РИСКИ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917517"/>
            <a:ext cx="36004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КОРПОРАТИВНОЕ КРЕДИТОВАНИЕ</a:t>
            </a:r>
          </a:p>
          <a:p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509437" y="903166"/>
            <a:ext cx="3312368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РОЗНИЧНЫЙ БИЗНЕС</a:t>
            </a:r>
          </a:p>
          <a:p>
            <a:endParaRPr lang="ru-RU" sz="14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532813" y="6308725"/>
            <a:ext cx="441146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b="1" dirty="0">
                <a:solidFill>
                  <a:srgbClr val="4D4D4D"/>
                </a:solidFill>
              </a:rPr>
              <a:t>16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50824" y="6382710"/>
            <a:ext cx="8208963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RELATIONS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АО «АЛЬФА-БАНК»</a:t>
            </a:r>
          </a:p>
        </p:txBody>
      </p:sp>
    </p:spTree>
    <p:extLst>
      <p:ext uri="{BB962C8B-B14F-4D97-AF65-F5344CB8AC3E}">
        <p14:creationId xmlns:p14="http://schemas.microsoft.com/office/powerpoint/2010/main" val="1609641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601" y="0"/>
            <a:ext cx="6578573" cy="1076781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FF0000"/>
                </a:solidFill>
              </a:rPr>
              <a:t>Расширение банковского инструментария: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платежная системы и финансовый рынок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04250" y="6237288"/>
            <a:ext cx="424027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11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88902817"/>
              </p:ext>
            </p:extLst>
          </p:nvPr>
        </p:nvGraphicFramePr>
        <p:xfrm>
          <a:off x="84584" y="1275775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0828" y="4022493"/>
            <a:ext cx="4464496" cy="29270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itchFamily="34" charset="0"/>
              </a:rPr>
              <a:t>РИСКИ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2701" y="1275775"/>
            <a:ext cx="4464496" cy="2927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itchFamily="34" charset="0"/>
              </a:rPr>
              <a:t>ВОЗМОЖНОСТИ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912342"/>
            <a:ext cx="3528392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ПЛАТЕЖНАЯ СИСТЕМА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909058"/>
            <a:ext cx="266429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ФИНАНСОВЫЙ РЫНОК</a:t>
            </a:r>
          </a:p>
          <a:p>
            <a:endParaRPr lang="ru-RU" sz="14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532813" y="6308725"/>
            <a:ext cx="441146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b="1" dirty="0">
                <a:solidFill>
                  <a:srgbClr val="4D4D4D"/>
                </a:solidFill>
              </a:rPr>
              <a:t>17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50825" y="6237288"/>
            <a:ext cx="8208963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RELATIONS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АО «АЛЬФА-БАНК»</a:t>
            </a:r>
          </a:p>
        </p:txBody>
      </p:sp>
    </p:spTree>
    <p:extLst>
      <p:ext uri="{BB962C8B-B14F-4D97-AF65-F5344CB8AC3E}">
        <p14:creationId xmlns:p14="http://schemas.microsoft.com/office/powerpoint/2010/main" val="3482612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>
                <a:solidFill>
                  <a:srgbClr val="FF0000"/>
                </a:solidFill>
              </a:rPr>
              <a:t>Банковский кредит – генератор роста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503" y="1412776"/>
            <a:ext cx="8389977" cy="4524375"/>
          </a:xfrm>
        </p:spPr>
        <p:txBody>
          <a:bodyPr/>
          <a:lstStyle/>
          <a:p>
            <a:pPr marL="514350" lvl="0" indent="-514350">
              <a:buFont typeface="Wingdings" pitchFamily="2" charset="2"/>
              <a:buChar char="q"/>
            </a:pPr>
            <a:r>
              <a:rPr lang="ru-RU" sz="2000" dirty="0"/>
              <a:t>Реализация механизмов стимулирования банковского кредитования позволит увеличить кредитный потенциал банковского сектора на 10-15%, что дополнительно даст реальному сектору до 4 трлн рублей кредитных средств</a:t>
            </a:r>
          </a:p>
          <a:p>
            <a:pPr marL="514350" lvl="0" indent="-514350">
              <a:buFont typeface="Wingdings" pitchFamily="2" charset="2"/>
              <a:buChar char="q"/>
            </a:pPr>
            <a:r>
              <a:rPr lang="ru-RU" sz="2000" dirty="0"/>
              <a:t>Мероприятия по стимулированию банковского кредитования должны включать:</a:t>
            </a:r>
          </a:p>
          <a:p>
            <a:pPr marL="914400" lvl="1" indent="-514350">
              <a:buFont typeface="Wingdings" pitchFamily="2" charset="2"/>
              <a:buChar char="q"/>
            </a:pPr>
            <a:r>
              <a:rPr lang="ru-RU" sz="1600" dirty="0"/>
              <a:t>Обеспечение стабильности правовой среды</a:t>
            </a:r>
          </a:p>
          <a:p>
            <a:pPr marL="914400" lvl="1" indent="-514350">
              <a:buFont typeface="Wingdings" pitchFamily="2" charset="2"/>
              <a:buChar char="q"/>
            </a:pPr>
            <a:r>
              <a:rPr lang="ru-RU" sz="1600" dirty="0"/>
              <a:t>«Тонкую» настройку механизмов снижения банковских рисков</a:t>
            </a:r>
          </a:p>
          <a:p>
            <a:pPr marL="914400" lvl="1" indent="-514350">
              <a:buFont typeface="Wingdings" pitchFamily="2" charset="2"/>
              <a:buChar char="q"/>
            </a:pPr>
            <a:r>
              <a:rPr lang="ru-RU" sz="1600" dirty="0"/>
              <a:t>Совершенствование банковского регулирования и надзора </a:t>
            </a:r>
          </a:p>
          <a:p>
            <a:pPr marL="914400" lvl="1" indent="-514350">
              <a:buFont typeface="Wingdings" pitchFamily="2" charset="2"/>
              <a:buChar char="q"/>
            </a:pPr>
            <a:r>
              <a:rPr lang="ru-RU" sz="1600" dirty="0"/>
              <a:t>Развитие кредитного инструментария российских банков</a:t>
            </a:r>
          </a:p>
          <a:p>
            <a:pPr marL="514350" lvl="0" indent="-514350">
              <a:buFont typeface="Wingdings" pitchFamily="2" charset="2"/>
              <a:buChar char="q"/>
            </a:pPr>
            <a:r>
              <a:rPr lang="ru-RU" sz="2000" dirty="0"/>
              <a:t>Осуществлять предложенные меры необходимо в рамках страте-</a:t>
            </a:r>
            <a:r>
              <a:rPr lang="ru-RU" sz="2000" dirty="0" err="1"/>
              <a:t>гического</a:t>
            </a:r>
            <a:r>
              <a:rPr lang="ru-RU" sz="2000" dirty="0"/>
              <a:t> подхода в тесной координации федеральных органов законодательной и исполнительной власти с Банком России и институтами развития на принципах проектного управления </a:t>
            </a:r>
          </a:p>
          <a:p>
            <a:pPr marL="514350" indent="-514350">
              <a:buFont typeface="Wingdings" pitchFamily="2" charset="2"/>
              <a:buChar char="q"/>
            </a:pPr>
            <a:endParaRPr lang="ru-RU" sz="2000" dirty="0"/>
          </a:p>
          <a:p>
            <a:pPr marL="514350" indent="-514350">
              <a:buFont typeface="Wingdings" pitchFamily="2" charset="2"/>
              <a:buChar char="q"/>
            </a:pPr>
            <a:endParaRPr lang="ru-RU" sz="20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532813" y="6308725"/>
            <a:ext cx="441146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b="1" dirty="0">
                <a:solidFill>
                  <a:srgbClr val="4D4D4D"/>
                </a:solidFill>
              </a:rPr>
              <a:t>18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6237288"/>
            <a:ext cx="8208963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RELATIONS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АО «АЛЬФА-БАНК»</a:t>
            </a:r>
          </a:p>
        </p:txBody>
      </p:sp>
    </p:spTree>
    <p:extLst>
      <p:ext uri="{BB962C8B-B14F-4D97-AF65-F5344CB8AC3E}">
        <p14:creationId xmlns:p14="http://schemas.microsoft.com/office/powerpoint/2010/main" val="1471126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6778625" cy="503237"/>
          </a:xfrm>
        </p:spPr>
        <p:txBody>
          <a:bodyPr/>
          <a:lstStyle/>
          <a:p>
            <a:pPr algn="l"/>
            <a:r>
              <a:rPr lang="ru-RU" sz="2400" dirty="0">
                <a:solidFill>
                  <a:srgbClr val="FF0000"/>
                </a:solidFill>
              </a:rPr>
              <a:t>Основные выводы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8013" cy="4932363"/>
          </a:xfrm>
        </p:spPr>
        <p:txBody>
          <a:bodyPr/>
          <a:lstStyle/>
          <a:p>
            <a:pPr marL="360000" indent="-360000">
              <a:lnSpc>
                <a:spcPct val="100000"/>
              </a:lnSpc>
              <a:spcAft>
                <a:spcPts val="700"/>
              </a:spcAft>
              <a:buFont typeface="+mj-lt"/>
              <a:buAutoNum type="arabicPeriod"/>
            </a:pPr>
            <a:r>
              <a:rPr lang="ru-RU" sz="2000" dirty="0">
                <a:latin typeface="Arial Unicode MS" pitchFamily="34" charset="-128"/>
              </a:rPr>
              <a:t>Роль банковского сектора и банковского кредита в решении задач структурной перестройки экономики представляется одной из ключевых, поэтому  банковский </a:t>
            </a:r>
            <a:r>
              <a:rPr lang="en-US" sz="2000" dirty="0">
                <a:latin typeface="Arial Unicode MS" pitchFamily="34" charset="-128"/>
              </a:rPr>
              <a:t>GR </a:t>
            </a:r>
            <a:r>
              <a:rPr lang="ru-RU" sz="2000" dirty="0">
                <a:latin typeface="Arial Unicode MS" pitchFamily="34" charset="-128"/>
              </a:rPr>
              <a:t>находится на передовых позициях</a:t>
            </a:r>
          </a:p>
          <a:p>
            <a:pPr marL="360000" indent="-360000">
              <a:lnSpc>
                <a:spcPct val="100000"/>
              </a:lnSpc>
              <a:spcAft>
                <a:spcPts val="700"/>
              </a:spcAft>
              <a:buFont typeface="+mj-lt"/>
              <a:buAutoNum type="arabicPeriod"/>
            </a:pPr>
            <a:r>
              <a:rPr lang="ru-RU" sz="2000" dirty="0">
                <a:latin typeface="Arial Unicode MS" pitchFamily="34" charset="-128"/>
              </a:rPr>
              <a:t>В условиях экономических трудностей влияние государства на экономику существенно возрастает, что влечет повышение роли взаимоотношений бизнеса и власти</a:t>
            </a:r>
          </a:p>
          <a:p>
            <a:pPr marL="360000" indent="-360000">
              <a:lnSpc>
                <a:spcPct val="100000"/>
              </a:lnSpc>
              <a:spcAft>
                <a:spcPts val="700"/>
              </a:spcAft>
              <a:buFont typeface="+mj-lt"/>
              <a:buAutoNum type="arabicPeriod"/>
            </a:pPr>
            <a:r>
              <a:rPr lang="ru-RU" sz="2000" dirty="0">
                <a:latin typeface="Arial Unicode MS" pitchFamily="34" charset="-128"/>
              </a:rPr>
              <a:t>Значение </a:t>
            </a:r>
            <a:r>
              <a:rPr lang="en-US" sz="2000" dirty="0">
                <a:latin typeface="Arial Unicode MS" pitchFamily="34" charset="-128"/>
              </a:rPr>
              <a:t>GR </a:t>
            </a:r>
            <a:r>
              <a:rPr lang="ru-RU" sz="2000" dirty="0">
                <a:latin typeface="Arial Unicode MS" pitchFamily="34" charset="-128"/>
              </a:rPr>
              <a:t>для бизнеса определяется высокой степенью </a:t>
            </a:r>
            <a:r>
              <a:rPr lang="ru-RU" sz="2000" dirty="0" err="1">
                <a:latin typeface="Arial Unicode MS" pitchFamily="34" charset="-128"/>
              </a:rPr>
              <a:t>зарегулированности</a:t>
            </a:r>
            <a:r>
              <a:rPr lang="ru-RU" sz="2000" dirty="0">
                <a:latin typeface="Arial Unicode MS" pitchFamily="34" charset="-128"/>
              </a:rPr>
              <a:t> современных рынков, особенно банковской системы</a:t>
            </a:r>
          </a:p>
          <a:p>
            <a:pPr marL="360000" indent="-360000">
              <a:lnSpc>
                <a:spcPct val="100000"/>
              </a:lnSpc>
              <a:spcAft>
                <a:spcPts val="700"/>
              </a:spcAft>
              <a:buFont typeface="+mj-lt"/>
              <a:buAutoNum type="arabicPeriod"/>
            </a:pPr>
            <a:r>
              <a:rPr lang="ru-RU" sz="2000" dirty="0">
                <a:latin typeface="Arial Unicode MS" pitchFamily="34" charset="-128"/>
              </a:rPr>
              <a:t>Основные направления деятельности </a:t>
            </a:r>
            <a:r>
              <a:rPr lang="en-US" sz="2000" dirty="0">
                <a:latin typeface="Arial Unicode MS" pitchFamily="34" charset="-128"/>
              </a:rPr>
              <a:t>GR </a:t>
            </a:r>
            <a:r>
              <a:rPr lang="ru-RU" sz="2000" dirty="0">
                <a:latin typeface="Arial Unicode MS" pitchFamily="34" charset="-128"/>
              </a:rPr>
              <a:t>включают выстраивание отношений с органами власти, создание нормативно-правовых условий для продвижения бизнес-проектов компании, снятие регуляторных  рисков,  решение текущих задач деятельности компании</a:t>
            </a:r>
          </a:p>
          <a:p>
            <a:pPr marL="360000" indent="-360000">
              <a:lnSpc>
                <a:spcPct val="100000"/>
              </a:lnSpc>
              <a:spcAft>
                <a:spcPts val="700"/>
              </a:spcAft>
              <a:buFont typeface="+mj-lt"/>
              <a:buAutoNum type="arabicPeriod"/>
            </a:pPr>
            <a:endParaRPr lang="ru-RU" sz="2000" dirty="0">
              <a:latin typeface="Arial Unicode MS" pitchFamily="34" charset="-128"/>
            </a:endParaRPr>
          </a:p>
        </p:txBody>
      </p:sp>
      <p:cxnSp>
        <p:nvCxnSpPr>
          <p:cNvPr id="51204" name="Straight Connector 4"/>
          <p:cNvCxnSpPr>
            <a:cxnSpLocks noChangeShapeType="1"/>
          </p:cNvCxnSpPr>
          <p:nvPr/>
        </p:nvCxnSpPr>
        <p:spPr bwMode="auto">
          <a:xfrm>
            <a:off x="611188" y="6165850"/>
            <a:ext cx="7921625" cy="0"/>
          </a:xfrm>
          <a:prstGeom prst="lin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250825" y="6237288"/>
            <a:ext cx="8208963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RELATIONS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АО «АЛЬФА-БАНК»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8604250" y="6237288"/>
            <a:ext cx="441146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69050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6624637" cy="360363"/>
          </a:xfrm>
        </p:spPr>
        <p:txBody>
          <a:bodyPr/>
          <a:lstStyle/>
          <a:p>
            <a:pPr algn="l" eaLnBrk="1"/>
            <a:r>
              <a:rPr lang="ru-RU" sz="3200" dirty="0">
                <a:solidFill>
                  <a:srgbClr val="FF0000"/>
                </a:solidFill>
              </a:rPr>
              <a:t>Содержание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468313" y="1125538"/>
            <a:ext cx="8280400" cy="4895850"/>
          </a:xfrm>
        </p:spPr>
        <p:txBody>
          <a:bodyPr/>
          <a:lstStyle/>
          <a:p>
            <a:pPr marL="342900" indent="-342900" algn="l">
              <a:lnSpc>
                <a:spcPct val="83000"/>
              </a:lnSpc>
              <a:buFont typeface="Wingdings" pitchFamily="2" charset="2"/>
              <a:buChar char="ü"/>
            </a:pPr>
            <a:endParaRPr lang="ru-RU" sz="1800" dirty="0">
              <a:latin typeface="Arial Unicode MS" pitchFamily="34" charset="-128"/>
            </a:endParaRPr>
          </a:p>
          <a:p>
            <a:pPr marL="342900" indent="-342900" algn="l">
              <a:lnSpc>
                <a:spcPct val="83000"/>
              </a:lnSpc>
              <a:buFont typeface="Wingdings" pitchFamily="2" charset="2"/>
              <a:buChar char="ü"/>
            </a:pPr>
            <a:r>
              <a:rPr lang="ru-RU" sz="1800" dirty="0">
                <a:latin typeface="Arial Unicode MS" pitchFamily="34" charset="-128"/>
              </a:rPr>
              <a:t>Отношения между властью и бизнесом</a:t>
            </a:r>
          </a:p>
          <a:p>
            <a:pPr marL="342900" indent="-342900" algn="l">
              <a:lnSpc>
                <a:spcPct val="83000"/>
              </a:lnSpc>
              <a:buFont typeface="Wingdings" pitchFamily="2" charset="2"/>
              <a:buChar char="ü"/>
            </a:pPr>
            <a:r>
              <a:rPr lang="ru-RU" sz="1800" dirty="0">
                <a:latin typeface="Arial Unicode MS" pitchFamily="34" charset="-128"/>
              </a:rPr>
              <a:t>Содержание понятий </a:t>
            </a:r>
            <a:r>
              <a:rPr lang="en-US" sz="1800" dirty="0">
                <a:latin typeface="Arial Unicode MS" pitchFamily="34" charset="-128"/>
              </a:rPr>
              <a:t>GR </a:t>
            </a:r>
            <a:r>
              <a:rPr lang="ru-RU" sz="1800" dirty="0">
                <a:latin typeface="Arial Unicode MS" pitchFamily="34" charset="-128"/>
              </a:rPr>
              <a:t>и лоббизм</a:t>
            </a:r>
          </a:p>
          <a:p>
            <a:pPr marL="342900" indent="-342900" algn="l">
              <a:lnSpc>
                <a:spcPct val="83000"/>
              </a:lnSpc>
              <a:buFont typeface="Wingdings" pitchFamily="2" charset="2"/>
              <a:buChar char="ü"/>
            </a:pPr>
            <a:r>
              <a:rPr lang="ru-RU" sz="1800" dirty="0">
                <a:latin typeface="Arial Unicode MS" pitchFamily="34" charset="-128"/>
              </a:rPr>
              <a:t>Структура и функционал подразделения </a:t>
            </a:r>
            <a:r>
              <a:rPr lang="en-US" sz="1800" dirty="0">
                <a:latin typeface="Arial Unicode MS" pitchFamily="34" charset="-128"/>
              </a:rPr>
              <a:t>GR</a:t>
            </a:r>
          </a:p>
          <a:p>
            <a:pPr marL="342900" lvl="0" indent="-342900" algn="l">
              <a:lnSpc>
                <a:spcPct val="83000"/>
              </a:lnSpc>
              <a:buFont typeface="Wingdings" pitchFamily="2" charset="2"/>
              <a:buChar char="ü"/>
            </a:pPr>
            <a:r>
              <a:rPr lang="ru-RU" sz="1800" dirty="0">
                <a:latin typeface="Arial Unicode MS" pitchFamily="34" charset="-128"/>
              </a:rPr>
              <a:t>Планирование и оценка эффективности деятельности</a:t>
            </a:r>
            <a:r>
              <a:rPr lang="en-US" sz="1800" dirty="0">
                <a:latin typeface="Arial Unicode MS" pitchFamily="34" charset="-128"/>
              </a:rPr>
              <a:t> GR</a:t>
            </a:r>
            <a:r>
              <a:rPr lang="ru-RU" sz="1800" dirty="0">
                <a:latin typeface="Arial Unicode MS" pitchFamily="34" charset="-128"/>
              </a:rPr>
              <a:t> </a:t>
            </a:r>
          </a:p>
          <a:p>
            <a:pPr marL="342900" indent="-342900" algn="l">
              <a:lnSpc>
                <a:spcPct val="83000"/>
              </a:lnSpc>
              <a:buFont typeface="Wingdings" pitchFamily="2" charset="2"/>
              <a:buChar char="ü"/>
            </a:pPr>
            <a:r>
              <a:rPr lang="ru-RU" sz="1800" dirty="0">
                <a:latin typeface="Arial Unicode MS" pitchFamily="34" charset="-128"/>
              </a:rPr>
              <a:t>Текущая экономическая ситуация </a:t>
            </a:r>
          </a:p>
          <a:p>
            <a:pPr marL="342900" indent="-342900" algn="l">
              <a:lnSpc>
                <a:spcPct val="83000"/>
              </a:lnSpc>
              <a:buFont typeface="Wingdings" pitchFamily="2" charset="2"/>
              <a:buChar char="ü"/>
            </a:pPr>
            <a:r>
              <a:rPr lang="ru-RU" sz="1800" dirty="0">
                <a:latin typeface="Arial Unicode MS" pitchFamily="34" charset="-128"/>
              </a:rPr>
              <a:t>Роль банковского сектора как локомотива развития экономики</a:t>
            </a:r>
          </a:p>
          <a:p>
            <a:pPr marL="342900" indent="-342900" algn="l">
              <a:lnSpc>
                <a:spcPct val="83000"/>
              </a:lnSpc>
              <a:buFont typeface="Wingdings" pitchFamily="2" charset="2"/>
              <a:buChar char="ü"/>
            </a:pPr>
            <a:r>
              <a:rPr lang="ru-RU" sz="1800" dirty="0">
                <a:latin typeface="Arial Unicode MS" pitchFamily="34" charset="-128"/>
              </a:rPr>
              <a:t>Минимизация рисков банковской деятельности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250825" y="6237288"/>
            <a:ext cx="835342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RELATIONS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АО «АЛЬФА-БАНК»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532813" y="6237288"/>
            <a:ext cx="3111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6624637" cy="360363"/>
          </a:xfrm>
        </p:spPr>
        <p:txBody>
          <a:bodyPr/>
          <a:lstStyle/>
          <a:p>
            <a:pPr algn="l" eaLnBrk="1"/>
            <a:r>
              <a:rPr lang="en-US" sz="3200" dirty="0">
                <a:solidFill>
                  <a:srgbClr val="FF0000"/>
                </a:solidFill>
              </a:rPr>
              <a:t>Government relations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68313" y="1125538"/>
            <a:ext cx="8280400" cy="4895850"/>
          </a:xfrm>
        </p:spPr>
        <p:txBody>
          <a:bodyPr/>
          <a:lstStyle/>
          <a:p>
            <a:pPr algn="l" eaLnBrk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000" b="1" i="1" u="sng"/>
          </a:p>
          <a:p>
            <a:pPr algn="l" eaLnBrk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b="1" i="1" u="sng">
                <a:latin typeface="Arial Unicode MS" pitchFamily="34" charset="-128"/>
              </a:rPr>
              <a:t>Government Relations</a:t>
            </a:r>
            <a:r>
              <a:rPr lang="ru-RU" sz="2000" i="1" u="sng">
                <a:latin typeface="Arial Unicode MS" pitchFamily="34" charset="-128"/>
              </a:rPr>
              <a:t> </a:t>
            </a:r>
            <a:r>
              <a:rPr lang="en-US" sz="2000" i="1" u="sng">
                <a:latin typeface="Arial Unicode MS" pitchFamily="34" charset="-128"/>
              </a:rPr>
              <a:t> (GR)</a:t>
            </a:r>
            <a:r>
              <a:rPr lang="ru-RU" sz="2000" i="1">
                <a:latin typeface="Arial Unicode MS" pitchFamily="34" charset="-128"/>
              </a:rPr>
              <a:t>– взаимодействие бизнеса и власти с целью обеспечения, отстаивания и продвижения интересов бизнеса в системе органов государственной власти.</a:t>
            </a:r>
            <a:r>
              <a:rPr lang="ru-RU" sz="2000">
                <a:latin typeface="Arial Unicode MS" pitchFamily="34" charset="-128"/>
              </a:rPr>
              <a:t> </a:t>
            </a:r>
            <a:endParaRPr lang="ru-RU" sz="2000"/>
          </a:p>
          <a:p>
            <a:pPr algn="l" eaLnBrk="1">
              <a:lnSpc>
                <a:spcPct val="200000"/>
              </a:lnSpc>
              <a:spcAft>
                <a:spcPts val="14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>
                <a:latin typeface="Arial Unicode MS" pitchFamily="34" charset="-128"/>
              </a:rPr>
              <a:t>Понятие </a:t>
            </a:r>
            <a:r>
              <a:rPr lang="en-US" sz="2000">
                <a:latin typeface="Arial Unicode MS" pitchFamily="34" charset="-128"/>
              </a:rPr>
              <a:t>GR </a:t>
            </a:r>
            <a:r>
              <a:rPr lang="ru-RU" sz="2000">
                <a:latin typeface="Arial Unicode MS" pitchFamily="34" charset="-128"/>
              </a:rPr>
              <a:t> более широкое,  чем лоббизм. </a:t>
            </a:r>
            <a:endParaRPr lang="ru-RU" sz="2000" u="sng"/>
          </a:p>
          <a:p>
            <a:pPr algn="l" eaLnBrk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>
                <a:latin typeface="Arial Unicode MS" pitchFamily="34" charset="-128"/>
              </a:rPr>
              <a:t>Лоббизм – это достижение конкретного результата для бизнеса во взаимоотношениях с органами государственной власти</a:t>
            </a:r>
            <a:r>
              <a:rPr lang="ru-RU" sz="2000"/>
              <a:t>, </a:t>
            </a:r>
            <a:r>
              <a:rPr lang="ru-RU" sz="2000">
                <a:latin typeface="Arial Unicode MS" pitchFamily="34" charset="-128"/>
              </a:rPr>
              <a:t>ключевая подсистема </a:t>
            </a:r>
            <a:r>
              <a:rPr lang="en-US" sz="2000">
                <a:latin typeface="Arial Unicode MS" pitchFamily="34" charset="-128"/>
              </a:rPr>
              <a:t>GR</a:t>
            </a:r>
            <a:endParaRPr lang="ru-RU" sz="2000">
              <a:latin typeface="Arial Unicode MS" pitchFamily="34" charset="-128"/>
            </a:endParaRPr>
          </a:p>
        </p:txBody>
      </p:sp>
      <p:cxnSp>
        <p:nvCxnSpPr>
          <p:cNvPr id="5124" name="Straight Connector 4"/>
          <p:cNvCxnSpPr>
            <a:cxnSpLocks noChangeShapeType="1"/>
          </p:cNvCxnSpPr>
          <p:nvPr/>
        </p:nvCxnSpPr>
        <p:spPr bwMode="auto">
          <a:xfrm>
            <a:off x="611188" y="6165850"/>
            <a:ext cx="7921625" cy="0"/>
          </a:xfrm>
          <a:prstGeom prst="lin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250825" y="6237288"/>
            <a:ext cx="835342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RELATIONS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АО «АЛЬФА-БАНК»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532813" y="6237288"/>
            <a:ext cx="312906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468313" y="333375"/>
            <a:ext cx="6624637" cy="647700"/>
          </a:xfrm>
        </p:spPr>
        <p:txBody>
          <a:bodyPr/>
          <a:lstStyle/>
          <a:p>
            <a:pPr algn="l" eaLnBrk="1"/>
            <a:r>
              <a:rPr lang="ru-RU" sz="2400" dirty="0">
                <a:solidFill>
                  <a:srgbClr val="FF0000"/>
                </a:solidFill>
              </a:rPr>
              <a:t>Отношения власти и бизнеса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468313" y="1052513"/>
            <a:ext cx="8351837" cy="2089150"/>
          </a:xfrm>
        </p:spPr>
        <p:txBody>
          <a:bodyPr/>
          <a:lstStyle/>
          <a:p>
            <a:pPr marL="444500" indent="-444500" algn="l">
              <a:lnSpc>
                <a:spcPct val="100000"/>
              </a:lnSpc>
              <a:spcAft>
                <a:spcPct val="0"/>
              </a:spcAft>
              <a:buSzPct val="45000"/>
              <a:tabLst>
                <a:tab pos="4445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600"/>
              <a:t>С одной стороны - п</a:t>
            </a:r>
            <a:r>
              <a:rPr lang="ru-RU" sz="1600">
                <a:latin typeface="Arial Unicode MS" pitchFamily="34" charset="-128"/>
              </a:rPr>
              <a:t>редставители  власти</a:t>
            </a:r>
            <a:r>
              <a:rPr lang="ru-RU" sz="1600"/>
              <a:t>, с другой -  п</a:t>
            </a:r>
            <a:r>
              <a:rPr lang="ru-RU" sz="1600">
                <a:latin typeface="Arial Unicode MS" pitchFamily="34" charset="-128"/>
              </a:rPr>
              <a:t>редставители бизнеса </a:t>
            </a:r>
          </a:p>
          <a:p>
            <a:pPr marL="444500" indent="-444500" algn="just">
              <a:lnSpc>
                <a:spcPct val="100000"/>
              </a:lnSpc>
              <a:spcAft>
                <a:spcPct val="0"/>
              </a:spcAft>
              <a:buSzPct val="45000"/>
              <a:tabLst>
                <a:tab pos="4445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/>
          </a:p>
          <a:p>
            <a:pPr marL="444500" indent="-444500" algn="just">
              <a:lnSpc>
                <a:spcPct val="100000"/>
              </a:lnSpc>
              <a:spcAft>
                <a:spcPct val="0"/>
              </a:spcAft>
              <a:buSzPct val="45000"/>
              <a:buFont typeface="Wingdings" pitchFamily="2" charset="2"/>
              <a:buChar char="ü"/>
              <a:tabLst>
                <a:tab pos="4445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600"/>
              <a:t>и</a:t>
            </a:r>
            <a:r>
              <a:rPr lang="ru-RU" sz="1600">
                <a:latin typeface="Arial Unicode MS" pitchFamily="34" charset="-128"/>
              </a:rPr>
              <a:t>нициатор</a:t>
            </a:r>
            <a:r>
              <a:rPr lang="ru-RU" sz="1600"/>
              <a:t> отношений -</a:t>
            </a:r>
            <a:r>
              <a:rPr lang="ru-RU" sz="1600">
                <a:latin typeface="Arial Unicode MS" pitchFamily="34" charset="-128"/>
              </a:rPr>
              <a:t> как правило бизнес</a:t>
            </a:r>
            <a:endParaRPr lang="ru-RU" sz="1600"/>
          </a:p>
          <a:p>
            <a:pPr marL="444500" indent="-444500" algn="just">
              <a:lnSpc>
                <a:spcPct val="100000"/>
              </a:lnSpc>
              <a:spcAft>
                <a:spcPct val="0"/>
              </a:spcAft>
              <a:buSzPct val="45000"/>
              <a:buFont typeface="Wingdings" pitchFamily="2" charset="2"/>
              <a:buChar char="ü"/>
              <a:tabLst>
                <a:tab pos="4445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600">
                <a:latin typeface="Arial Unicode MS" pitchFamily="34" charset="-128"/>
              </a:rPr>
              <a:t> </a:t>
            </a:r>
            <a:endParaRPr lang="ru-RU" sz="1600"/>
          </a:p>
          <a:p>
            <a:pPr marL="444500" indent="-444500" algn="just">
              <a:lnSpc>
                <a:spcPct val="100000"/>
              </a:lnSpc>
              <a:spcAft>
                <a:spcPct val="0"/>
              </a:spcAft>
              <a:buSzPct val="45000"/>
              <a:buFont typeface="Wingdings" pitchFamily="2" charset="2"/>
              <a:buChar char="ü"/>
              <a:tabLst>
                <a:tab pos="4445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600"/>
              <a:t>и</a:t>
            </a:r>
            <a:r>
              <a:rPr lang="ru-RU" sz="1600">
                <a:latin typeface="Arial Unicode MS" pitchFamily="34" charset="-128"/>
              </a:rPr>
              <a:t>нтерес власти </a:t>
            </a:r>
            <a:r>
              <a:rPr lang="ru-RU" sz="1600"/>
              <a:t>-</a:t>
            </a:r>
            <a:r>
              <a:rPr lang="ru-RU" sz="1600">
                <a:latin typeface="Arial Unicode MS" pitchFamily="34" charset="-128"/>
              </a:rPr>
              <a:t> обратн</a:t>
            </a:r>
            <a:r>
              <a:rPr lang="ru-RU" sz="1600"/>
              <a:t>ая</a:t>
            </a:r>
            <a:r>
              <a:rPr lang="ru-RU" sz="1600">
                <a:latin typeface="Arial Unicode MS" pitchFamily="34" charset="-128"/>
              </a:rPr>
              <a:t> связ</a:t>
            </a:r>
            <a:r>
              <a:rPr lang="ru-RU" sz="1600"/>
              <a:t>ь</a:t>
            </a:r>
            <a:r>
              <a:rPr lang="ru-RU" sz="1600">
                <a:latin typeface="Arial Unicode MS" pitchFamily="34" charset="-128"/>
              </a:rPr>
              <a:t> по вопросам регулирования бизнеса в правовой и экономической сферах</a:t>
            </a:r>
            <a:endParaRPr lang="ru-RU" sz="1600"/>
          </a:p>
          <a:p>
            <a:pPr marL="444500" indent="-444500" algn="just">
              <a:lnSpc>
                <a:spcPct val="100000"/>
              </a:lnSpc>
              <a:spcAft>
                <a:spcPct val="0"/>
              </a:spcAft>
              <a:buSzPct val="45000"/>
              <a:buFont typeface="Wingdings" pitchFamily="2" charset="2"/>
              <a:buChar char="ü"/>
              <a:tabLst>
                <a:tab pos="4445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/>
          </a:p>
          <a:p>
            <a:pPr marL="444500" indent="-444500">
              <a:lnSpc>
                <a:spcPct val="100000"/>
              </a:lnSpc>
              <a:spcAft>
                <a:spcPct val="0"/>
              </a:spcAft>
              <a:buSzPct val="45000"/>
              <a:tabLst>
                <a:tab pos="4445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600" b="1" u="sng">
                <a:latin typeface="Arial Unicode MS" pitchFamily="34" charset="-128"/>
              </a:rPr>
              <a:t>Взаимоотношения бизнеса и власти можно разделить на две части</a:t>
            </a:r>
            <a:endParaRPr lang="ru-RU" sz="1600" b="1" u="sng"/>
          </a:p>
          <a:p>
            <a:pPr marL="444500" indent="-444500" algn="just">
              <a:lnSpc>
                <a:spcPct val="100000"/>
              </a:lnSpc>
              <a:spcAft>
                <a:spcPct val="0"/>
              </a:spcAft>
              <a:buSzPct val="45000"/>
              <a:tabLst>
                <a:tab pos="4445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000">
              <a:latin typeface="Arial Unicode MS" pitchFamily="34" charset="-128"/>
            </a:endParaRPr>
          </a:p>
        </p:txBody>
      </p:sp>
      <p:cxnSp>
        <p:nvCxnSpPr>
          <p:cNvPr id="7172" name="Straight Connector 4"/>
          <p:cNvCxnSpPr>
            <a:cxnSpLocks noChangeShapeType="1"/>
          </p:cNvCxnSpPr>
          <p:nvPr/>
        </p:nvCxnSpPr>
        <p:spPr bwMode="auto">
          <a:xfrm>
            <a:off x="611188" y="6165850"/>
            <a:ext cx="7921625" cy="0"/>
          </a:xfrm>
          <a:prstGeom prst="lin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xtBox 4"/>
          <p:cNvSpPr txBox="1">
            <a:spLocks noChangeArrowheads="1"/>
          </p:cNvSpPr>
          <p:nvPr/>
        </p:nvSpPr>
        <p:spPr bwMode="auto">
          <a:xfrm>
            <a:off x="250825" y="6237288"/>
            <a:ext cx="828198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RELATIONS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АО «АЛЬФА-БАНК»</a:t>
            </a:r>
          </a:p>
        </p:txBody>
      </p:sp>
      <p:sp>
        <p:nvSpPr>
          <p:cNvPr id="7174" name="Subtitle 2"/>
          <p:cNvSpPr>
            <a:spLocks/>
          </p:cNvSpPr>
          <p:nvPr/>
        </p:nvSpPr>
        <p:spPr bwMode="auto">
          <a:xfrm>
            <a:off x="395288" y="4941888"/>
            <a:ext cx="83518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224" rIns="0" bIns="0"/>
          <a:lstStyle/>
          <a:p>
            <a:pPr marL="444500" indent="-444500" algn="just" eaLnBrk="0">
              <a:lnSpc>
                <a:spcPct val="100000"/>
              </a:lnSpc>
              <a:buSzPct val="45000"/>
              <a:tabLst>
                <a:tab pos="4445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90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444500" indent="-444500" algn="ctr" eaLnBrk="0">
              <a:lnSpc>
                <a:spcPct val="100000"/>
              </a:lnSpc>
              <a:buSzPct val="45000"/>
              <a:tabLst>
                <a:tab pos="4445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600">
                <a:solidFill>
                  <a:srgbClr val="000000"/>
                </a:solidFill>
                <a:latin typeface="Arial Unicode MS" pitchFamily="34" charset="-128"/>
              </a:rPr>
              <a:t>Компании заинтересованы в том, чтобы эти решения соответствовали их представлениям о</a:t>
            </a:r>
            <a:r>
              <a:rPr lang="ru-RU" sz="1600">
                <a:solidFill>
                  <a:srgbClr val="000000"/>
                </a:solidFill>
              </a:rPr>
              <a:t> </a:t>
            </a:r>
            <a:r>
              <a:rPr lang="ru-RU" sz="1600">
                <a:solidFill>
                  <a:srgbClr val="000000"/>
                </a:solidFill>
                <a:latin typeface="Arial Unicode MS" pitchFamily="34" charset="-128"/>
              </a:rPr>
              <a:t>развитии бизнеса</a:t>
            </a:r>
            <a:endParaRPr lang="ru-RU" sz="1600">
              <a:solidFill>
                <a:srgbClr val="000000"/>
              </a:solidFill>
            </a:endParaRPr>
          </a:p>
          <a:p>
            <a:pPr marL="444500" indent="-444500" algn="ctr" eaLnBrk="0">
              <a:lnSpc>
                <a:spcPct val="100000"/>
              </a:lnSpc>
              <a:buSzPct val="45000"/>
              <a:tabLst>
                <a:tab pos="4445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>
              <a:solidFill>
                <a:srgbClr val="000000"/>
              </a:solidFill>
            </a:endParaRPr>
          </a:p>
          <a:p>
            <a:pPr marL="444500" indent="-444500" algn="ctr" eaLnBrk="0">
              <a:lnSpc>
                <a:spcPct val="100000"/>
              </a:lnSpc>
              <a:buSzPct val="45000"/>
              <a:tabLst>
                <a:tab pos="4445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600">
                <a:solidFill>
                  <a:srgbClr val="000000"/>
                </a:solidFill>
                <a:latin typeface="Arial Unicode MS" pitchFamily="34" charset="-128"/>
              </a:rPr>
              <a:t>Лоббизмом занимаются крупные компании, финансово-промышленные группы</a:t>
            </a:r>
            <a:r>
              <a:rPr lang="ru-RU" sz="90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23850" y="3789363"/>
            <a:ext cx="3889375" cy="1223962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53190" rIns="90000" bIns="45000" anchor="ctr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1200"/>
              <a:t>Информационное взаимодействие – 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1200"/>
              <a:t>не предполагает влияния на 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1200"/>
              <a:t>принятие решения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643438" y="3789363"/>
            <a:ext cx="3889375" cy="1223962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53190" rIns="90000" bIns="45000" anchor="ctr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1200"/>
              <a:t>лоббизм – 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1200"/>
              <a:t>предполагает, помимо большого информационного 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1200"/>
              <a:t>обмена, влияние на решения, 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1200"/>
              <a:t>которые принимает власть 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1200"/>
              <a:t>– продвижение конкретных интересов бизнеса</a:t>
            </a:r>
          </a:p>
        </p:txBody>
      </p:sp>
      <p:sp>
        <p:nvSpPr>
          <p:cNvPr id="7177" name="Down Arrow 19"/>
          <p:cNvSpPr>
            <a:spLocks noChangeArrowheads="1"/>
          </p:cNvSpPr>
          <p:nvPr/>
        </p:nvSpPr>
        <p:spPr bwMode="auto">
          <a:xfrm>
            <a:off x="2339975" y="3068638"/>
            <a:ext cx="503238" cy="649287"/>
          </a:xfrm>
          <a:prstGeom prst="downArrow">
            <a:avLst>
              <a:gd name="adj1" fmla="val 50000"/>
              <a:gd name="adj2" fmla="val 83601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8" name="Down Arrow 19"/>
          <p:cNvSpPr>
            <a:spLocks noChangeArrowheads="1"/>
          </p:cNvSpPr>
          <p:nvPr/>
        </p:nvSpPr>
        <p:spPr bwMode="auto">
          <a:xfrm>
            <a:off x="6011863" y="3068638"/>
            <a:ext cx="503237" cy="649287"/>
          </a:xfrm>
          <a:prstGeom prst="downArrow">
            <a:avLst>
              <a:gd name="adj1" fmla="val 50000"/>
              <a:gd name="adj2" fmla="val 83602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9" name="Text Box 30"/>
          <p:cNvSpPr txBox="1">
            <a:spLocks noChangeArrowheads="1"/>
          </p:cNvSpPr>
          <p:nvPr/>
        </p:nvSpPr>
        <p:spPr bwMode="auto">
          <a:xfrm>
            <a:off x="8604250" y="6237288"/>
            <a:ext cx="312906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24890782"/>
              </p:ext>
            </p:extLst>
          </p:nvPr>
        </p:nvGraphicFramePr>
        <p:xfrm>
          <a:off x="539551" y="1175700"/>
          <a:ext cx="7993261" cy="5133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323850" y="476250"/>
            <a:ext cx="5834063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ru-RU" sz="2800" kern="0" dirty="0">
                <a:solidFill>
                  <a:srgbClr val="FF0000"/>
                </a:solidFill>
                <a:latin typeface="+mj-lt"/>
                <a:cs typeface="+mj-cs"/>
              </a:rPr>
              <a:t>Стадии работы </a:t>
            </a:r>
            <a:r>
              <a:rPr lang="en-US" sz="2800" kern="0" dirty="0">
                <a:solidFill>
                  <a:srgbClr val="FF0000"/>
                </a:solidFill>
                <a:latin typeface="+mj-lt"/>
                <a:cs typeface="+mj-cs"/>
              </a:rPr>
              <a:t>GR</a:t>
            </a:r>
            <a:endParaRPr lang="ru-RU" sz="2800" kern="0" dirty="0">
              <a:solidFill>
                <a:srgbClr val="FF0000"/>
              </a:solidFill>
              <a:latin typeface="+mj-lt"/>
              <a:cs typeface="+mj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532813" y="6237288"/>
            <a:ext cx="312906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0825" y="6237288"/>
            <a:ext cx="8208963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RELATIONS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АО «АЛЬФА-БАНК»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3"/>
          <p:cNvSpPr>
            <a:spLocks noGrp="1" noChangeArrowheads="1"/>
          </p:cNvSpPr>
          <p:nvPr>
            <p:ph type="title"/>
          </p:nvPr>
        </p:nvSpPr>
        <p:spPr>
          <a:xfrm>
            <a:off x="537803" y="137476"/>
            <a:ext cx="6510669" cy="1076781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FF0000"/>
                </a:solidFill>
              </a:rPr>
              <a:t>Особенности взаимодействия 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бизнеса и власти в условиях экономических трудностей</a:t>
            </a:r>
          </a:p>
        </p:txBody>
      </p:sp>
      <p:sp>
        <p:nvSpPr>
          <p:cNvPr id="5123" name="Text Box 137"/>
          <p:cNvSpPr txBox="1">
            <a:spLocks noChangeArrowheads="1"/>
          </p:cNvSpPr>
          <p:nvPr/>
        </p:nvSpPr>
        <p:spPr bwMode="auto">
          <a:xfrm>
            <a:off x="537802" y="1039353"/>
            <a:ext cx="2141704" cy="4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07427" y="1682831"/>
            <a:ext cx="8156669" cy="4895344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marL="300620" indent="-300620">
              <a:spcAft>
                <a:spcPts val="900"/>
              </a:spcAft>
              <a:buFont typeface="Wingdings" pitchFamily="2" charset="2"/>
              <a:buChar char="ü"/>
            </a:pPr>
            <a:r>
              <a:rPr lang="ru-RU" sz="2400" dirty="0"/>
              <a:t>Повышение роли стратегических подходов</a:t>
            </a:r>
          </a:p>
          <a:p>
            <a:pPr marL="300620" indent="-300620">
              <a:spcAft>
                <a:spcPts val="900"/>
              </a:spcAft>
              <a:buFont typeface="Wingdings" pitchFamily="2" charset="2"/>
              <a:buChar char="ü"/>
            </a:pPr>
            <a:r>
              <a:rPr lang="ru-RU" sz="2400" dirty="0"/>
              <a:t>Резкое расширение перечня обсуждаемых мер и решений в финансовом секторе</a:t>
            </a:r>
          </a:p>
          <a:p>
            <a:pPr marL="300620" indent="-300620">
              <a:spcAft>
                <a:spcPts val="900"/>
              </a:spcAft>
              <a:buFont typeface="Wingdings" pitchFamily="2" charset="2"/>
              <a:buChar char="ü"/>
            </a:pPr>
            <a:r>
              <a:rPr lang="ru-RU" sz="2400" dirty="0"/>
              <a:t>Сложности прогнозирования развития ситуации: большое число факторов внешней неопределенности</a:t>
            </a:r>
          </a:p>
          <a:p>
            <a:pPr marL="300620" indent="-300620">
              <a:spcAft>
                <a:spcPts val="900"/>
              </a:spcAft>
              <a:buFont typeface="Wingdings" pitchFamily="2" charset="2"/>
              <a:buChar char="ü"/>
            </a:pPr>
            <a:r>
              <a:rPr lang="ru-RU" sz="2400" dirty="0"/>
              <a:t>Усиление мер государственной поддержки</a:t>
            </a:r>
          </a:p>
          <a:p>
            <a:pPr marL="300620" indent="-300620">
              <a:spcAft>
                <a:spcPts val="900"/>
              </a:spcAft>
              <a:buFont typeface="Wingdings" pitchFamily="2" charset="2"/>
              <a:buChar char="ü"/>
            </a:pPr>
            <a:r>
              <a:rPr lang="ru-RU" sz="2400" dirty="0"/>
              <a:t>Возрастание цены ошибки при принятии антикризисных решений </a:t>
            </a:r>
          </a:p>
          <a:p>
            <a:pPr marL="300620" indent="-300620">
              <a:spcAft>
                <a:spcPts val="900"/>
              </a:spcAft>
              <a:buFont typeface="Wingdings" pitchFamily="2" charset="2"/>
              <a:buChar char="ü"/>
            </a:pPr>
            <a:r>
              <a:rPr lang="ru-RU" sz="2400" dirty="0"/>
              <a:t>Повышенное внимание банковскому сектору – как источники риска и как генератору роста </a:t>
            </a:r>
          </a:p>
          <a:p>
            <a:pPr marL="300620" indent="-300620">
              <a:spcAft>
                <a:spcPts val="900"/>
              </a:spcAft>
              <a:buFont typeface="Wingdings" pitchFamily="2" charset="2"/>
              <a:buChar char="ü"/>
            </a:pPr>
            <a:endParaRPr lang="ru-RU" sz="2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604250" y="6237288"/>
            <a:ext cx="312906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2983" y="6213632"/>
            <a:ext cx="8904173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RELATIONS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АО «АЛЬФА-БАНК»</a:t>
            </a:r>
          </a:p>
        </p:txBody>
      </p:sp>
    </p:spTree>
    <p:extLst>
      <p:ext uri="{BB962C8B-B14F-4D97-AF65-F5344CB8AC3E}">
        <p14:creationId xmlns:p14="http://schemas.microsoft.com/office/powerpoint/2010/main" val="2262660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>
                <a:solidFill>
                  <a:srgbClr val="FF0000"/>
                </a:solidFill>
              </a:rPr>
              <a:t>Текущее состояние российской экономики</a:t>
            </a:r>
            <a:endParaRPr lang="ru-RU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31090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4962"/>
            <a:ext cx="4032448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87624" y="3933056"/>
            <a:ext cx="2448272" cy="27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Основные индикаторы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604250" y="6237288"/>
            <a:ext cx="312906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7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0789"/>
            <a:ext cx="3456384" cy="278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82" y="3789040"/>
            <a:ext cx="3518580" cy="294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74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>
                <a:solidFill>
                  <a:srgbClr val="FF0000"/>
                </a:solidFill>
              </a:rPr>
              <a:t>Конъюнктура мировых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товарных рынков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799"/>
            <a:ext cx="8436544" cy="458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532813" y="6308725"/>
            <a:ext cx="312906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b="1" dirty="0">
                <a:solidFill>
                  <a:srgbClr val="4D4D4D"/>
                </a:solidFill>
              </a:rPr>
              <a:t>8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6237288"/>
            <a:ext cx="8208963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RELATIONS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АО «АЛЬФА-БАНК»</a:t>
            </a:r>
          </a:p>
        </p:txBody>
      </p:sp>
    </p:spTree>
    <p:extLst>
      <p:ext uri="{BB962C8B-B14F-4D97-AF65-F5344CB8AC3E}">
        <p14:creationId xmlns:p14="http://schemas.microsoft.com/office/powerpoint/2010/main" val="182280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396" y="404664"/>
            <a:ext cx="8435280" cy="778098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FF0000"/>
                </a:solidFill>
              </a:rPr>
              <a:t>Банковская система: итоги </a:t>
            </a:r>
            <a:r>
              <a:rPr lang="en-US" sz="2400" dirty="0">
                <a:solidFill>
                  <a:srgbClr val="FF0000"/>
                </a:solidFill>
              </a:rPr>
              <a:t>I </a:t>
            </a:r>
            <a:r>
              <a:rPr lang="ru-RU" sz="2400" dirty="0">
                <a:solidFill>
                  <a:srgbClr val="FF0000"/>
                </a:solidFill>
              </a:rPr>
              <a:t>полугодия 2016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03152"/>
            <a:ext cx="4032447" cy="4411217"/>
          </a:xfrm>
        </p:spPr>
        <p:txBody>
          <a:bodyPr>
            <a:noAutofit/>
          </a:bodyPr>
          <a:lstStyle/>
          <a:p>
            <a:pPr marL="0" indent="0">
              <a:spcAft>
                <a:spcPts val="700"/>
              </a:spcAft>
            </a:pPr>
            <a:r>
              <a:rPr lang="ru-RU" sz="1800" dirty="0"/>
              <a:t>	</a:t>
            </a:r>
            <a:r>
              <a:rPr lang="ru-RU" sz="1800" dirty="0">
                <a:solidFill>
                  <a:srgbClr val="00B050"/>
                </a:solidFill>
              </a:rPr>
              <a:t>	</a:t>
            </a:r>
            <a:r>
              <a:rPr lang="ru-RU" sz="1800" b="1" dirty="0">
                <a:solidFill>
                  <a:srgbClr val="00B050"/>
                </a:solidFill>
              </a:rPr>
              <a:t>Достижения:</a:t>
            </a:r>
          </a:p>
          <a:p>
            <a:pPr marL="400827" indent="-400827">
              <a:spcAft>
                <a:spcPts val="700"/>
              </a:spcAft>
              <a:buFont typeface="Wingdings" pitchFamily="2" charset="2"/>
              <a:buChar char="ü"/>
            </a:pPr>
            <a:r>
              <a:rPr lang="ru-RU" sz="1800" dirty="0"/>
              <a:t>Капитал банков фактически стабилизировался на уровне 9 трлн рублей</a:t>
            </a:r>
          </a:p>
          <a:p>
            <a:pPr marL="400827" indent="-400827">
              <a:spcAft>
                <a:spcPts val="700"/>
              </a:spcAft>
              <a:buFont typeface="Wingdings" pitchFamily="2" charset="2"/>
              <a:buChar char="ü"/>
            </a:pPr>
            <a:r>
              <a:rPr lang="ru-RU" sz="1800" dirty="0"/>
              <a:t>Достаточность капитала по системе составляет 12%</a:t>
            </a:r>
          </a:p>
          <a:p>
            <a:pPr marL="400827" indent="-400827">
              <a:spcAft>
                <a:spcPts val="700"/>
              </a:spcAft>
              <a:buFont typeface="Wingdings" pitchFamily="2" charset="2"/>
              <a:buChar char="ü"/>
            </a:pPr>
            <a:r>
              <a:rPr lang="ru-RU" sz="1800" dirty="0"/>
              <a:t>Средства Банка России в пассивах кредитных организаций сократились на 50%</a:t>
            </a:r>
          </a:p>
          <a:p>
            <a:pPr marL="400827" indent="-400827">
              <a:spcAft>
                <a:spcPts val="700"/>
              </a:spcAft>
              <a:buFont typeface="Wingdings" pitchFamily="2" charset="2"/>
              <a:buChar char="ü"/>
            </a:pPr>
            <a:r>
              <a:rPr lang="ru-RU" sz="1800" dirty="0"/>
              <a:t>Ипотечный кредитный портфель вырос на 5,8% </a:t>
            </a:r>
          </a:p>
          <a:p>
            <a:pPr marL="400827" indent="-400827">
              <a:spcAft>
                <a:spcPts val="700"/>
              </a:spcAft>
              <a:buFont typeface="Wingdings" pitchFamily="2" charset="2"/>
              <a:buChar char="ü"/>
            </a:pPr>
            <a:r>
              <a:rPr lang="ru-RU" sz="1800" dirty="0"/>
              <a:t>Банковская система фиксирует  прибыль на уровне 360 млрд рублей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604250" y="6237288"/>
            <a:ext cx="312906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572000" y="1412776"/>
            <a:ext cx="4345156" cy="4411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spcAft>
                <a:spcPts val="700"/>
              </a:spcAft>
            </a:pPr>
            <a:r>
              <a:rPr lang="ru-RU" sz="1600" dirty="0"/>
              <a:t>		</a:t>
            </a:r>
            <a:r>
              <a:rPr lang="ru-RU" sz="1800" b="1" dirty="0">
                <a:solidFill>
                  <a:srgbClr val="C00000"/>
                </a:solidFill>
              </a:rPr>
              <a:t>Проблемы :</a:t>
            </a:r>
          </a:p>
          <a:p>
            <a:pPr marL="400827" indent="-400827">
              <a:spcAft>
                <a:spcPts val="700"/>
              </a:spcAft>
              <a:buFont typeface="Wingdings" pitchFamily="2" charset="2"/>
              <a:buChar char="ü"/>
            </a:pPr>
            <a:r>
              <a:rPr lang="ru-RU" sz="1800" dirty="0"/>
              <a:t>Активы снизились на 4,2% 	</a:t>
            </a:r>
          </a:p>
          <a:p>
            <a:pPr marL="400827" indent="-400827">
              <a:spcAft>
                <a:spcPts val="700"/>
              </a:spcAft>
              <a:buFont typeface="Wingdings" pitchFamily="2" charset="2"/>
              <a:buChar char="ü"/>
            </a:pPr>
            <a:r>
              <a:rPr lang="ru-RU" sz="1800" dirty="0"/>
              <a:t>Объём просроченной задолженности компаний возрос на 7,2%, граждан – на 4,1%</a:t>
            </a:r>
          </a:p>
          <a:p>
            <a:pPr marL="400827" indent="-400827">
              <a:spcAft>
                <a:spcPts val="700"/>
              </a:spcAft>
              <a:buFont typeface="Wingdings" pitchFamily="2" charset="2"/>
              <a:buChar char="ü"/>
            </a:pPr>
            <a:r>
              <a:rPr lang="ru-RU" sz="1800" dirty="0"/>
              <a:t>Объём депозитов физических лиц уменьшился на 0,7%</a:t>
            </a:r>
          </a:p>
          <a:p>
            <a:pPr marL="400827" indent="-400827">
              <a:spcAft>
                <a:spcPts val="700"/>
              </a:spcAft>
              <a:buFont typeface="Wingdings" pitchFamily="2" charset="2"/>
              <a:buChar char="ü"/>
            </a:pPr>
            <a:r>
              <a:rPr lang="ru-RU" sz="1800" dirty="0"/>
              <a:t>Розничный кредитный портфель уменьшился на 1,1%</a:t>
            </a:r>
          </a:p>
          <a:p>
            <a:pPr marL="400827" indent="-400827">
              <a:spcAft>
                <a:spcPts val="700"/>
              </a:spcAft>
              <a:buFont typeface="Wingdings" pitchFamily="2" charset="2"/>
              <a:buChar char="ü"/>
            </a:pPr>
            <a:r>
              <a:rPr lang="ru-RU" sz="1800" dirty="0"/>
              <a:t>Портфель кредитов предприятиям и организациям уменьшился на 6,7% </a:t>
            </a:r>
          </a:p>
          <a:p>
            <a:pPr marL="400827" indent="-400827">
              <a:spcAft>
                <a:spcPts val="700"/>
              </a:spcAft>
              <a:buFont typeface="Wingdings" pitchFamily="2" charset="2"/>
              <a:buChar char="ü"/>
            </a:pPr>
            <a:r>
              <a:rPr lang="ru-RU" sz="1800" dirty="0"/>
              <a:t>Сокращение числа действующих кредитных организаций с 681 до 610</a:t>
            </a:r>
          </a:p>
          <a:p>
            <a:pPr marL="400827" indent="-400827">
              <a:spcAft>
                <a:spcPts val="700"/>
              </a:spcAft>
              <a:buFont typeface="Wingdings" pitchFamily="2" charset="2"/>
              <a:buChar char="ü"/>
            </a:pPr>
            <a:endParaRPr lang="ru-RU" sz="1800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50825" y="6237288"/>
            <a:ext cx="8208963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RELATIONS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ОАО «АЛЬФА-БАНК»</a:t>
            </a:r>
          </a:p>
        </p:txBody>
      </p:sp>
    </p:spTree>
    <p:extLst>
      <p:ext uri="{BB962C8B-B14F-4D97-AF65-F5344CB8AC3E}">
        <p14:creationId xmlns:p14="http://schemas.microsoft.com/office/powerpoint/2010/main" val="1077747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1288</Words>
  <Application>Microsoft Office PowerPoint</Application>
  <PresentationFormat>Экран (4:3)</PresentationFormat>
  <Paragraphs>215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Презентация PowerPoint</vt:lpstr>
      <vt:lpstr>Содержание</vt:lpstr>
      <vt:lpstr>Government relations </vt:lpstr>
      <vt:lpstr>Отношения власти и бизнеса</vt:lpstr>
      <vt:lpstr>Презентация PowerPoint</vt:lpstr>
      <vt:lpstr>Особенности взаимодействия  бизнеса и власти в условиях экономических трудностей</vt:lpstr>
      <vt:lpstr>Текущее состояние российской экономики</vt:lpstr>
      <vt:lpstr>Конъюнктура мировых  товарных рынков</vt:lpstr>
      <vt:lpstr>Банковская система: итоги I полугодия 2016</vt:lpstr>
      <vt:lpstr>Прогноз экономического развития (базовый и стрессовый сценарии)</vt:lpstr>
      <vt:lpstr>Источники финансирования  инвестиций в основной капитал</vt:lpstr>
      <vt:lpstr>Кредиты реальному сектору, % ВВП</vt:lpstr>
      <vt:lpstr>Процентные ставки</vt:lpstr>
      <vt:lpstr>Банковские риски</vt:lpstr>
      <vt:lpstr>Минимизация правового риска</vt:lpstr>
      <vt:lpstr>Расширение банковского инструментария: корпоративный и розничный кредит</vt:lpstr>
      <vt:lpstr>Расширение банковского инструментария: платежная системы и финансовый рынок</vt:lpstr>
      <vt:lpstr>Банковский кредит – генератор роста</vt:lpstr>
      <vt:lpstr>Основные 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XGVM</dc:creator>
  <cp:lastModifiedBy>Петровская Евгения Владимировна</cp:lastModifiedBy>
  <cp:revision>111</cp:revision>
  <cp:lastPrinted>1601-01-01T00:00:00Z</cp:lastPrinted>
  <dcterms:created xsi:type="dcterms:W3CDTF">1601-01-01T00:00:00Z</dcterms:created>
  <dcterms:modified xsi:type="dcterms:W3CDTF">2016-11-23T12:30:44Z</dcterms:modified>
</cp:coreProperties>
</file>